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61" r:id="rId2"/>
    <p:sldId id="259" r:id="rId3"/>
    <p:sldId id="271" r:id="rId4"/>
    <p:sldId id="268" r:id="rId5"/>
    <p:sldId id="304" r:id="rId6"/>
    <p:sldId id="272" r:id="rId7"/>
    <p:sldId id="260" r:id="rId8"/>
    <p:sldId id="274" r:id="rId9"/>
    <p:sldId id="305" r:id="rId10"/>
    <p:sldId id="270" r:id="rId11"/>
    <p:sldId id="275" r:id="rId12"/>
    <p:sldId id="276" r:id="rId13"/>
    <p:sldId id="266" r:id="rId14"/>
    <p:sldId id="277" r:id="rId15"/>
    <p:sldId id="278" r:id="rId16"/>
    <p:sldId id="306" r:id="rId17"/>
    <p:sldId id="256" r:id="rId18"/>
    <p:sldId id="257" r:id="rId19"/>
    <p:sldId id="258" r:id="rId20"/>
    <p:sldId id="267" r:id="rId21"/>
    <p:sldId id="279" r:id="rId22"/>
    <p:sldId id="264" r:id="rId23"/>
    <p:sldId id="309" r:id="rId24"/>
    <p:sldId id="263" r:id="rId25"/>
    <p:sldId id="262" r:id="rId26"/>
    <p:sldId id="280" r:id="rId27"/>
    <p:sldId id="281" r:id="rId28"/>
    <p:sldId id="283" r:id="rId29"/>
    <p:sldId id="285" r:id="rId30"/>
    <p:sldId id="307" r:id="rId31"/>
    <p:sldId id="291" r:id="rId32"/>
    <p:sldId id="287" r:id="rId33"/>
    <p:sldId id="269" r:id="rId34"/>
    <p:sldId id="289" r:id="rId35"/>
    <p:sldId id="288" r:id="rId36"/>
    <p:sldId id="294" r:id="rId37"/>
    <p:sldId id="293" r:id="rId38"/>
    <p:sldId id="295" r:id="rId39"/>
    <p:sldId id="296" r:id="rId40"/>
    <p:sldId id="297" r:id="rId41"/>
    <p:sldId id="298" r:id="rId42"/>
    <p:sldId id="300" r:id="rId43"/>
    <p:sldId id="301" r:id="rId44"/>
    <p:sldId id="299" r:id="rId45"/>
    <p:sldId id="290" r:id="rId46"/>
    <p:sldId id="308" r:id="rId47"/>
    <p:sldId id="273" r:id="rId48"/>
    <p:sldId id="292" r:id="rId49"/>
    <p:sldId id="302" r:id="rId50"/>
    <p:sldId id="303" r:id="rId51"/>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B698"/>
    <a:srgbClr val="3267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56" autoAdjust="0"/>
    <p:restoredTop sz="84283" autoAdjust="0"/>
  </p:normalViewPr>
  <p:slideViewPr>
    <p:cSldViewPr snapToGrid="0" snapToObjects="1">
      <p:cViewPr>
        <p:scale>
          <a:sx n="82" d="100"/>
          <a:sy n="82" d="100"/>
        </p:scale>
        <p:origin x="-1398" y="-66"/>
      </p:cViewPr>
      <p:guideLst>
        <p:guide orient="horz" pos="2160"/>
        <p:guide pos="3840"/>
        <p:guide pos="3120"/>
      </p:guideLst>
    </p:cSldViewPr>
  </p:slideViewPr>
  <p:notesTextViewPr>
    <p:cViewPr>
      <p:scale>
        <a:sx n="1" d="1"/>
        <a:sy n="1" d="1"/>
      </p:scale>
      <p:origin x="0" y="0"/>
    </p:cViewPr>
  </p:notesTextViewPr>
  <p:sorterViewPr>
    <p:cViewPr>
      <p:scale>
        <a:sx n="42" d="100"/>
        <a:sy n="42" d="100"/>
      </p:scale>
      <p:origin x="0" y="-222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36816E7-8C0F-4547-AE53-14796FC594EB}" type="datetimeFigureOut">
              <a:rPr lang="en-US" smtClean="0"/>
              <a:pPr/>
              <a:t>5/26/2019</a:t>
            </a:fld>
            <a:endParaRPr lang="en-US"/>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137C5FD-3FDE-BA4F-8F79-D41BDCD5AC82}" type="slidenum">
              <a:rPr lang="en-US" smtClean="0"/>
              <a:pPr/>
              <a:t>‹#›</a:t>
            </a:fld>
            <a:endParaRPr lang="en-US"/>
          </a:p>
        </p:txBody>
      </p:sp>
    </p:spTree>
    <p:extLst>
      <p:ext uri="{BB962C8B-B14F-4D97-AF65-F5344CB8AC3E}">
        <p14:creationId xmlns:p14="http://schemas.microsoft.com/office/powerpoint/2010/main" val="1278516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ommons.wikimedia.org/w/index.php?title=User:ShandiGP&amp;action=edit&amp;redlink=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lickr.com/people/72746018@N00"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commons.wikimedia.org/wiki/User:RainerTypke"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Credit Chris/Flickr</a:t>
            </a:r>
            <a:r>
              <a:rPr lang="en-US" baseline="0" dirty="0"/>
              <a:t>. https://</a:t>
            </a:r>
            <a:r>
              <a:rPr lang="en-US" baseline="0" dirty="0" err="1"/>
              <a:t>www.flickr.com</a:t>
            </a:r>
            <a:r>
              <a:rPr lang="en-US" baseline="0" dirty="0"/>
              <a:t>/photos/</a:t>
            </a:r>
            <a:r>
              <a:rPr lang="en-US" baseline="0" dirty="0" err="1"/>
              <a:t>chrisinplymouth</a:t>
            </a:r>
            <a:r>
              <a:rPr lang="en-US" baseline="0" dirty="0"/>
              <a:t>/4239651011/</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a:t>
            </a:fld>
            <a:endParaRPr lang="en-US"/>
          </a:p>
        </p:txBody>
      </p:sp>
    </p:spTree>
    <p:extLst>
      <p:ext uri="{BB962C8B-B14F-4D97-AF65-F5344CB8AC3E}">
        <p14:creationId xmlns:p14="http://schemas.microsoft.com/office/powerpoint/2010/main" val="298704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Chinese literature dating from as early as 2800 BC (some say 640BC) tells the legend of Lo Shu or "scroll of the river Lo". In ancient China, there was a huge flood. The people tried to offer some sacrifice to the river god of one of the flooding rivers, the Lo river, to calm his anger. Then, there emerged from the water a turtle with a curious figure/pattern on its shell, which at the time was considered to be a very good omen. It is also known as </a:t>
            </a:r>
            <a:r>
              <a:rPr lang="en-US" sz="1200" b="0" i="0" u="none" strike="noStrike" kern="1200" dirty="0" err="1">
                <a:solidFill>
                  <a:schemeClr val="tx1"/>
                </a:solidFill>
                <a:effectLst/>
                <a:latin typeface="+mn-lt"/>
                <a:ea typeface="+mn-ea"/>
                <a:cs typeface="+mn-cs"/>
              </a:rPr>
              <a:t>laxmi</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yantra</a:t>
            </a:r>
            <a:r>
              <a:rPr lang="en-US" sz="1200" b="0" i="0" u="none" strike="noStrike" kern="1200" dirty="0">
                <a:solidFill>
                  <a:schemeClr val="tx1"/>
                </a:solidFill>
                <a:effectLst/>
                <a:latin typeface="+mn-lt"/>
                <a:ea typeface="+mn-ea"/>
                <a:cs typeface="+mn-cs"/>
              </a:rPr>
              <a:t> in India. This square was remarkable because every horizontal, vertical, and diagonal row added up to 15. Fifteen is the number of days between the new moon and full moon respectively. The number five was highly regarded in ancient china and this magic square contained a five number in the center of this lo-</a:t>
            </a:r>
            <a:r>
              <a:rPr lang="en-US" sz="1200" b="0" i="0" u="none" strike="noStrike" kern="1200" dirty="0" err="1">
                <a:solidFill>
                  <a:schemeClr val="tx1"/>
                </a:solidFill>
                <a:effectLst/>
                <a:latin typeface="+mn-lt"/>
                <a:ea typeface="+mn-ea"/>
                <a:cs typeface="+mn-cs"/>
              </a:rPr>
              <a:t>shu</a:t>
            </a:r>
            <a:r>
              <a:rPr lang="en-US" sz="1200" b="0" i="0" u="none" strike="noStrike" kern="1200" dirty="0">
                <a:solidFill>
                  <a:schemeClr val="tx1"/>
                </a:solidFill>
                <a:effectLst/>
                <a:latin typeface="+mn-lt"/>
                <a:ea typeface="+mn-ea"/>
                <a:cs typeface="+mn-cs"/>
              </a:rPr>
              <a:t> grid. </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a:t>
            </a:fld>
            <a:endParaRPr lang="en-US"/>
          </a:p>
        </p:txBody>
      </p:sp>
    </p:spTree>
    <p:extLst>
      <p:ext uri="{BB962C8B-B14F-4D97-AF65-F5344CB8AC3E}">
        <p14:creationId xmlns:p14="http://schemas.microsoft.com/office/powerpoint/2010/main" val="632526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Carl Friedrich Gauss (1777-1855) is recognised as being one of the greatest mathematicians of all time. He showed amazing mathematical skill from an early age, and there are many stories which show how clever he could be.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most well-known story is a tale from when Gauss was still at primary school. One day Gauss' teacher asked his class to add together all the numbers from1 to 100, assuming that this task would occupy them for quite a while. He was shocked when young Gauss, after a few seconds thought, wrote down the answer - 5050. The teacher couldn't understand how his pupil had calculated the sum so quickly in his head, but the eight year old Gauss pointed out that the problem was actually quite simple.</a:t>
            </a:r>
          </a:p>
        </p:txBody>
      </p:sp>
      <p:sp>
        <p:nvSpPr>
          <p:cNvPr id="4" name="Slide Number Placeholder 3"/>
          <p:cNvSpPr>
            <a:spLocks noGrp="1"/>
          </p:cNvSpPr>
          <p:nvPr>
            <p:ph type="sldNum" sz="quarter" idx="10"/>
          </p:nvPr>
        </p:nvSpPr>
        <p:spPr/>
        <p:txBody>
          <a:bodyPr/>
          <a:lstStyle/>
          <a:p>
            <a:fld id="{F137C5FD-3FDE-BA4F-8F79-D41BDCD5AC82}" type="slidenum">
              <a:rPr lang="en-US" smtClean="0"/>
              <a:pPr/>
              <a:t>4</a:t>
            </a:fld>
            <a:endParaRPr lang="en-US"/>
          </a:p>
        </p:txBody>
      </p:sp>
    </p:spTree>
    <p:extLst>
      <p:ext uri="{BB962C8B-B14F-4D97-AF65-F5344CB8AC3E}">
        <p14:creationId xmlns:p14="http://schemas.microsoft.com/office/powerpoint/2010/main" val="212725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(Rotation</a:t>
            </a:r>
            <a:r>
              <a:rPr lang="en-US" baseline="0" dirty="0"/>
              <a:t> and reflection only)</a:t>
            </a:r>
          </a:p>
          <a:p>
            <a:endParaRPr lang="en-US" baseline="0" dirty="0"/>
          </a:p>
          <a:p>
            <a:r>
              <a:rPr lang="en-US" baseline="0" dirty="0"/>
              <a:t>What do you notice about the Chinese numbers?</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5</a:t>
            </a:fld>
            <a:endParaRPr lang="en-US"/>
          </a:p>
        </p:txBody>
      </p:sp>
    </p:spTree>
    <p:extLst>
      <p:ext uri="{BB962C8B-B14F-4D97-AF65-F5344CB8AC3E}">
        <p14:creationId xmlns:p14="http://schemas.microsoft.com/office/powerpoint/2010/main" val="838206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6</a:t>
            </a:fld>
            <a:endParaRPr lang="en-US"/>
          </a:p>
        </p:txBody>
      </p:sp>
    </p:spTree>
    <p:extLst>
      <p:ext uri="{BB962C8B-B14F-4D97-AF65-F5344CB8AC3E}">
        <p14:creationId xmlns:p14="http://schemas.microsoft.com/office/powerpoint/2010/main" val="1757019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What do you notice about the pattern</a:t>
            </a:r>
          </a:p>
        </p:txBody>
      </p:sp>
      <p:sp>
        <p:nvSpPr>
          <p:cNvPr id="4" name="Slide Number Placeholder 3"/>
          <p:cNvSpPr>
            <a:spLocks noGrp="1"/>
          </p:cNvSpPr>
          <p:nvPr>
            <p:ph type="sldNum" sz="quarter" idx="10"/>
          </p:nvPr>
        </p:nvSpPr>
        <p:spPr/>
        <p:txBody>
          <a:bodyPr/>
          <a:lstStyle/>
          <a:p>
            <a:fld id="{F137C5FD-3FDE-BA4F-8F79-D41BDCD5AC82}" type="slidenum">
              <a:rPr lang="en-US" smtClean="0"/>
              <a:pPr/>
              <a:t>7</a:t>
            </a:fld>
            <a:endParaRPr lang="en-US"/>
          </a:p>
        </p:txBody>
      </p:sp>
    </p:spTree>
    <p:extLst>
      <p:ext uri="{BB962C8B-B14F-4D97-AF65-F5344CB8AC3E}">
        <p14:creationId xmlns:p14="http://schemas.microsoft.com/office/powerpoint/2010/main" val="143647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tooltip="User:ShandiGP (page does not exist)"/>
              </a:rPr>
              <a:t>Shandi Greve Penrod</a:t>
            </a:r>
            <a:r>
              <a:rPr lang="en-US" sz="1200" b="0" i="0" u="none" strike="noStrike" kern="1200" dirty="0">
                <a:solidFill>
                  <a:schemeClr val="tx1"/>
                </a:solidFill>
                <a:effectLst/>
                <a:latin typeface="+mn-lt"/>
                <a:ea typeface="+mn-ea"/>
                <a:cs typeface="+mn-cs"/>
              </a:rPr>
              <a:t> (CC) More information on Feng </a:t>
            </a:r>
            <a:r>
              <a:rPr lang="en-US" sz="1200" b="0" i="0" u="none" strike="noStrike" kern="1200" dirty="0" err="1">
                <a:solidFill>
                  <a:schemeClr val="tx1"/>
                </a:solidFill>
                <a:effectLst/>
                <a:latin typeface="+mn-lt"/>
                <a:ea typeface="+mn-ea"/>
                <a:cs typeface="+mn-cs"/>
              </a:rPr>
              <a:t>Shui</a:t>
            </a:r>
            <a:r>
              <a:rPr lang="en-US" sz="1200" b="0" i="0" u="none" strike="noStrike" kern="1200" dirty="0">
                <a:solidFill>
                  <a:schemeClr val="tx1"/>
                </a:solidFill>
                <a:effectLst/>
                <a:latin typeface="+mn-lt"/>
                <a:ea typeface="+mn-ea"/>
                <a:cs typeface="+mn-cs"/>
              </a:rPr>
              <a:t> can be found here: http://</a:t>
            </a:r>
            <a:r>
              <a:rPr lang="en-US" sz="1200" b="0" i="0" u="none" strike="noStrike" kern="1200" dirty="0" err="1">
                <a:solidFill>
                  <a:schemeClr val="tx1"/>
                </a:solidFill>
                <a:effectLst/>
                <a:latin typeface="+mn-lt"/>
                <a:ea typeface="+mn-ea"/>
                <a:cs typeface="+mn-cs"/>
              </a:rPr>
              <a:t>www.chinasage.info</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fengshui.htm</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11</a:t>
            </a:fld>
            <a:endParaRPr lang="en-US"/>
          </a:p>
        </p:txBody>
      </p:sp>
    </p:spTree>
    <p:extLst>
      <p:ext uri="{BB962C8B-B14F-4D97-AF65-F5344CB8AC3E}">
        <p14:creationId xmlns:p14="http://schemas.microsoft.com/office/powerpoint/2010/main" val="1463583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i="1" dirty="0"/>
              <a:t>The 2 and the 3 are used in the west came from Indian </a:t>
            </a:r>
            <a:r>
              <a:rPr lang="en-US" i="1" baseline="0" dirty="0"/>
              <a:t>numerals (the numerals of this square are in </a:t>
            </a:r>
            <a:r>
              <a:rPr lang="en-US" i="1" baseline="0" dirty="0" err="1"/>
              <a:t>Gurmukhi</a:t>
            </a:r>
            <a:r>
              <a:rPr lang="en-US" i="1" baseline="0" dirty="0"/>
              <a:t> script)</a:t>
            </a:r>
          </a:p>
          <a:p>
            <a:endParaRPr lang="en-US" i="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The magic constant of 34 can be obtained in 52 different geometric ways by adding up: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hlinkClick r:id="rId3"/>
              </a:rPr>
              <a:t>rows and columns (8)</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hlinkClick r:id="rId3"/>
              </a:rPr>
              <a:t>any two pairs of opposite corners of 3-by-3 squares (28) - includes the two diagonals, six broken diagonals and four 3-by-3 squares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hlinkClick r:id="rId3"/>
              </a:rPr>
              <a:t>each of the 2-by-2 squares within it (9)</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hlinkClick r:id="rId3"/>
              </a:rPr>
              <a:t>the four corners of the whole square (1)</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hlinkClick r:id="rId3"/>
              </a:rPr>
              <a:t>a pair of adjacent numbers on the top row, plus the corresponding pair on the bottom, and similarly on the sides (6)</a:t>
            </a:r>
          </a:p>
          <a:p>
            <a:endParaRPr lang="en-US" sz="1200" b="0" i="0" u="none" strike="noStrike" kern="1200" dirty="0">
              <a:solidFill>
                <a:schemeClr val="tx1"/>
              </a:solidFill>
              <a:effectLst/>
              <a:latin typeface="+mn-lt"/>
              <a:ea typeface="+mn-ea"/>
              <a:cs typeface="+mn-cs"/>
              <a:hlinkClick r:id="rId3"/>
            </a:endParaRPr>
          </a:p>
          <a:p>
            <a:r>
              <a:rPr lang="en-US" sz="1200" b="0" i="0" u="none" strike="noStrike" kern="1200" dirty="0">
                <a:solidFill>
                  <a:schemeClr val="tx1"/>
                </a:solidFill>
                <a:effectLst/>
                <a:latin typeface="+mn-lt"/>
                <a:ea typeface="+mn-ea"/>
                <a:cs typeface="+mn-cs"/>
                <a:hlinkClick r:id="rId3"/>
              </a:rPr>
              <a:t>Jean-Pierre Dalbéra</a:t>
            </a:r>
            <a:r>
              <a:rPr lang="en-US" sz="1200" b="0" i="0" u="none" strike="noStrike" kern="1200" dirty="0">
                <a:solidFill>
                  <a:schemeClr val="tx1"/>
                </a:solidFill>
                <a:effectLst/>
                <a:latin typeface="+mn-lt"/>
                <a:ea typeface="+mn-ea"/>
                <a:cs typeface="+mn-cs"/>
              </a:rPr>
              <a:t> (Temple picture). </a:t>
            </a:r>
            <a:r>
              <a:rPr lang="en-US" sz="1200" b="0" i="0" u="none" strike="noStrike" kern="1200" dirty="0">
                <a:solidFill>
                  <a:schemeClr val="tx1"/>
                </a:solidFill>
                <a:effectLst/>
                <a:latin typeface="+mn-lt"/>
                <a:ea typeface="+mn-ea"/>
                <a:cs typeface="+mn-cs"/>
                <a:hlinkClick r:id="rId4" tooltip="User:RainerTypke"/>
              </a:rPr>
              <a:t>RainerTypke</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Jaina</a:t>
            </a:r>
            <a:r>
              <a:rPr lang="en-US" sz="1200" b="0" i="0" u="none" strike="noStrike" kern="1200" dirty="0">
                <a:solidFill>
                  <a:schemeClr val="tx1"/>
                </a:solidFill>
                <a:effectLst/>
                <a:latin typeface="+mn-lt"/>
                <a:ea typeface="+mn-ea"/>
                <a:cs typeface="+mn-cs"/>
              </a:rPr>
              <a:t> Square picture)</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12</a:t>
            </a:fld>
            <a:endParaRPr lang="en-US"/>
          </a:p>
        </p:txBody>
      </p:sp>
    </p:spTree>
    <p:extLst>
      <p:ext uri="{BB962C8B-B14F-4D97-AF65-F5344CB8AC3E}">
        <p14:creationId xmlns:p14="http://schemas.microsoft.com/office/powerpoint/2010/main" val="1415110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i="1" dirty="0"/>
              <a:t>Shams al-</a:t>
            </a:r>
            <a:r>
              <a:rPr lang="en-US" i="1" dirty="0" err="1"/>
              <a:t>Ma'arif</a:t>
            </a:r>
            <a:endParaRPr lang="en-US" dirty="0"/>
          </a:p>
          <a:p>
            <a:r>
              <a:rPr lang="en-US" dirty="0"/>
              <a:t>The Arabic designation for magic squares is </a:t>
            </a:r>
            <a:r>
              <a:rPr lang="en-US" i="1" dirty="0" err="1"/>
              <a:t>wafq</a:t>
            </a:r>
            <a:r>
              <a:rPr lang="en-US" i="1" dirty="0"/>
              <a:t> al-</a:t>
            </a:r>
            <a:r>
              <a:rPr lang="en-US" i="1" dirty="0" err="1"/>
              <a:t>a'dad</a:t>
            </a:r>
            <a:r>
              <a:rPr lang="en-US" dirty="0"/>
              <a:t> which translates as </a:t>
            </a:r>
            <a:r>
              <a:rPr lang="en-US" i="1" dirty="0"/>
              <a:t>harmonious disposition of the numbers</a:t>
            </a:r>
          </a:p>
          <a:p>
            <a:r>
              <a:rPr lang="en-US" i="1" dirty="0"/>
              <a:t>The 1 and the 9 are used in the west came from Eastern Arabic</a:t>
            </a:r>
            <a:r>
              <a:rPr lang="en-US" i="1" baseline="0" dirty="0"/>
              <a:t> numerals. </a:t>
            </a:r>
            <a:r>
              <a:rPr lang="en-US" i="1" baseline="0" dirty="0" err="1"/>
              <a:t>https://en.wikipedia.org/wiki/Arabic_numerals#/media/File:Numeration-brahmi_fr.png</a:t>
            </a:r>
            <a:endParaRPr lang="en-US" i="1" baseline="0" dirty="0"/>
          </a:p>
          <a:p>
            <a:r>
              <a:rPr lang="en-US" i="1" baseline="0" dirty="0"/>
              <a:t>Ahmed al-</a:t>
            </a:r>
            <a:r>
              <a:rPr lang="en-US" i="1" baseline="0" dirty="0" err="1"/>
              <a:t>Buni</a:t>
            </a:r>
            <a:r>
              <a:rPr lang="en-US" i="1" baseline="0" dirty="0"/>
              <a:t>  was from north Africa and may have been influenced by the western </a:t>
            </a:r>
            <a:r>
              <a:rPr lang="en-US" i="1" baseline="0" dirty="0" err="1"/>
              <a:t>arabic</a:t>
            </a:r>
            <a:r>
              <a:rPr lang="en-US" i="1" baseline="0" dirty="0"/>
              <a:t> script where the 7 comes from.</a:t>
            </a:r>
          </a:p>
          <a:p>
            <a:r>
              <a:rPr lang="en-US" i="1" baseline="0" dirty="0"/>
              <a:t>The magic constant of 35 can be obtained in many ways, including by adding up each of the 2x2 corner squares and middle square,  as well as totaling a column, row or diagonal.</a:t>
            </a:r>
            <a:endParaRPr lang="en-US" dirty="0"/>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13</a:t>
            </a:fld>
            <a:endParaRPr lang="en-US"/>
          </a:p>
        </p:txBody>
      </p:sp>
    </p:spTree>
    <p:extLst>
      <p:ext uri="{BB962C8B-B14F-4D97-AF65-F5344CB8AC3E}">
        <p14:creationId xmlns:p14="http://schemas.microsoft.com/office/powerpoint/2010/main" val="88928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Roman numerals illustrated in</a:t>
            </a:r>
            <a:r>
              <a:rPr lang="en-US" baseline="0" dirty="0"/>
              <a:t> a French clock tower (Provence) and a date on a bridge in Bath, UK</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Imagine doing sums with these numbers.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Clock tower CC0 Public Domain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Cleveland Bridge plaque, Bath (1827)</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cc-by-sa/2.0 - © </a:t>
            </a:r>
            <a:r>
              <a:rPr lang="en-US" dirty="0" err="1"/>
              <a:t>Jaggery</a:t>
            </a:r>
            <a:r>
              <a:rPr lang="en-US" dirty="0"/>
              <a:t> - geograph.org.uk/p/3346422</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r>
              <a:rPr lang="en-GB" dirty="0"/>
              <a:t>This can be followed up with the Children’s book ‘Blockhead, the life of Fibonacci’ by Joseph </a:t>
            </a:r>
            <a:r>
              <a:rPr lang="en-GB" dirty="0" err="1"/>
              <a:t>D’Agnese</a:t>
            </a:r>
            <a:r>
              <a:rPr lang="en-GB" dirty="0"/>
              <a:t> and John O’Brien. Henry Holt</a:t>
            </a:r>
            <a:r>
              <a:rPr lang="en-GB" baseline="0" dirty="0"/>
              <a:t> Publishers ISBN 978-0-8050-6305-9</a:t>
            </a:r>
          </a:p>
          <a:p>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two different ways of making 1729 :</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r>
              <a:rPr lang="en-US" dirty="0"/>
              <a:t>1729 = 1</a:t>
            </a:r>
            <a:r>
              <a:rPr lang="en-US" baseline="30000" dirty="0">
                <a:effectLst/>
              </a:rPr>
              <a:t>3</a:t>
            </a:r>
            <a:r>
              <a:rPr lang="en-US" dirty="0"/>
              <a:t> + 12</a:t>
            </a:r>
            <a:r>
              <a:rPr lang="en-US" baseline="30000" dirty="0">
                <a:effectLst/>
              </a:rPr>
              <a:t>3</a:t>
            </a:r>
            <a:r>
              <a:rPr lang="en-US" dirty="0"/>
              <a:t> = 9</a:t>
            </a:r>
            <a:r>
              <a:rPr lang="en-US" baseline="30000" dirty="0">
                <a:effectLst/>
              </a:rPr>
              <a:t>3</a:t>
            </a:r>
            <a:r>
              <a:rPr lang="en-US" dirty="0"/>
              <a:t> + 10</a:t>
            </a:r>
            <a:r>
              <a:rPr lang="en-US" baseline="30000" dirty="0">
                <a:effectLst/>
              </a:rPr>
              <a:t>3</a:t>
            </a:r>
            <a:r>
              <a:rPr lang="en-US" dirty="0"/>
              <a:t>.</a:t>
            </a:r>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16</a:t>
            </a:fld>
            <a:endParaRPr lang="en-US"/>
          </a:p>
        </p:txBody>
      </p:sp>
    </p:spTree>
    <p:extLst>
      <p:ext uri="{BB962C8B-B14F-4D97-AF65-F5344CB8AC3E}">
        <p14:creationId xmlns:p14="http://schemas.microsoft.com/office/powerpoint/2010/main" val="1704528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Give out squared paper</a:t>
            </a:r>
          </a:p>
        </p:txBody>
      </p:sp>
      <p:sp>
        <p:nvSpPr>
          <p:cNvPr id="4" name="Slide Number Placeholder 3"/>
          <p:cNvSpPr>
            <a:spLocks noGrp="1"/>
          </p:cNvSpPr>
          <p:nvPr>
            <p:ph type="sldNum" sz="quarter" idx="10"/>
          </p:nvPr>
        </p:nvSpPr>
        <p:spPr/>
        <p:txBody>
          <a:bodyPr/>
          <a:lstStyle/>
          <a:p>
            <a:fld id="{F137C5FD-3FDE-BA4F-8F79-D41BDCD5AC82}" type="slidenum">
              <a:rPr lang="en-US" smtClean="0"/>
              <a:pPr/>
              <a:t>17</a:t>
            </a:fld>
            <a:endParaRPr lang="en-US"/>
          </a:p>
        </p:txBody>
      </p:sp>
    </p:spTree>
    <p:extLst>
      <p:ext uri="{BB962C8B-B14F-4D97-AF65-F5344CB8AC3E}">
        <p14:creationId xmlns:p14="http://schemas.microsoft.com/office/powerpoint/2010/main" val="1010918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What do you notice about the pattern</a:t>
            </a:r>
          </a:p>
        </p:txBody>
      </p:sp>
      <p:sp>
        <p:nvSpPr>
          <p:cNvPr id="4" name="Slide Number Placeholder 3"/>
          <p:cNvSpPr>
            <a:spLocks noGrp="1"/>
          </p:cNvSpPr>
          <p:nvPr>
            <p:ph type="sldNum" sz="quarter" idx="10"/>
          </p:nvPr>
        </p:nvSpPr>
        <p:spPr/>
        <p:txBody>
          <a:bodyPr/>
          <a:lstStyle/>
          <a:p>
            <a:fld id="{F137C5FD-3FDE-BA4F-8F79-D41BDCD5AC82}" type="slidenum">
              <a:rPr lang="en-US" smtClean="0"/>
              <a:pPr/>
              <a:t>20</a:t>
            </a:fld>
            <a:endParaRPr lang="en-US"/>
          </a:p>
        </p:txBody>
      </p:sp>
    </p:spTree>
    <p:extLst>
      <p:ext uri="{BB962C8B-B14F-4D97-AF65-F5344CB8AC3E}">
        <p14:creationId xmlns:p14="http://schemas.microsoft.com/office/powerpoint/2010/main" val="1228065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r>
              <a:rPr lang="en-US" dirty="0"/>
              <a:t>The </a:t>
            </a:r>
            <a:r>
              <a:rPr lang="en-US" dirty="0" err="1"/>
              <a:t>Sator</a:t>
            </a:r>
            <a:r>
              <a:rPr lang="en-US" dirty="0"/>
              <a:t> Square is the earliest dateable 2D palindrome. It was found in the ruins of Pompeii, at Herculaneum, a city buried in the ash of Mount Vesuvius in 79 AD. It consists of a sentence written in Latin: "</a:t>
            </a:r>
            <a:r>
              <a:rPr lang="en-US" dirty="0" err="1"/>
              <a:t>Sator</a:t>
            </a:r>
            <a:r>
              <a:rPr lang="en-US" dirty="0"/>
              <a:t> </a:t>
            </a:r>
            <a:r>
              <a:rPr lang="en-US" dirty="0" err="1"/>
              <a:t>Arepo</a:t>
            </a:r>
            <a:r>
              <a:rPr lang="en-US" dirty="0"/>
              <a:t> Tenet Opera </a:t>
            </a:r>
            <a:r>
              <a:rPr lang="en-US" dirty="0" err="1"/>
              <a:t>Rotas</a:t>
            </a:r>
            <a:r>
              <a:rPr lang="en-US" dirty="0"/>
              <a:t>.” A couple of possible meanings are: ‘the farmer uses his plough as his form of work’ or ‘The </a:t>
            </a:r>
            <a:r>
              <a:rPr lang="en-US" dirty="0" err="1"/>
              <a:t>sower</a:t>
            </a:r>
            <a:r>
              <a:rPr lang="en-US" dirty="0"/>
              <a:t> works for mastery by turning the wheel.’</a:t>
            </a:r>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r>
              <a:rPr lang="en-US" dirty="0"/>
              <a:t>In a Latin Square numbers appear as many times in the square as the length of one of the sides of the square (</a:t>
            </a:r>
            <a:r>
              <a:rPr lang="en-US" dirty="0" err="1"/>
              <a:t>ie</a:t>
            </a:r>
            <a:r>
              <a:rPr lang="en-US" dirty="0"/>
              <a:t> 3 in the example above), but numbers are arranged in such a way that no row or column contains the same number more than once.</a:t>
            </a:r>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Look at your school timetable. Notice how it works like a Latin Square (with each</a:t>
            </a:r>
            <a:r>
              <a:rPr lang="en-US" baseline="0" dirty="0"/>
              <a:t> teacher and class appearing only once in each time slot on a given day). What else could be usefully planned in this way?</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24</a:t>
            </a:fld>
            <a:endParaRPr lang="en-US"/>
          </a:p>
        </p:txBody>
      </p:sp>
    </p:spTree>
    <p:extLst>
      <p:ext uri="{BB962C8B-B14F-4D97-AF65-F5344CB8AC3E}">
        <p14:creationId xmlns:p14="http://schemas.microsoft.com/office/powerpoint/2010/main" val="24689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baseline="0" dirty="0"/>
              <a:t>The Sudoku is a 9x9 Latin Square. Some </a:t>
            </a:r>
            <a:r>
              <a:rPr lang="en-US" baseline="0" dirty="0" err="1"/>
              <a:t>Sudokus</a:t>
            </a:r>
            <a:r>
              <a:rPr lang="en-US" baseline="0" dirty="0"/>
              <a:t> can be made up of magic squares: http://www.sachsentext.de/en/node/825 </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25</a:t>
            </a:fld>
            <a:endParaRPr lang="en-US"/>
          </a:p>
        </p:txBody>
      </p:sp>
    </p:spTree>
    <p:extLst>
      <p:ext uri="{BB962C8B-B14F-4D97-AF65-F5344CB8AC3E}">
        <p14:creationId xmlns:p14="http://schemas.microsoft.com/office/powerpoint/2010/main" val="1308663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What happens if you add the 1 to the 2 of 12? or if you add the 1 to the 6 of 16?</a:t>
            </a:r>
          </a:p>
          <a:p>
            <a:r>
              <a:rPr lang="en-US" dirty="0"/>
              <a:t>This is called a ‘digital root’</a:t>
            </a:r>
            <a:r>
              <a:rPr lang="en-US" baseline="0" dirty="0"/>
              <a:t> obtained by adding two digits (or more) together until there is just a single digit.</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26</a:t>
            </a:fld>
            <a:endParaRPr lang="en-US"/>
          </a:p>
        </p:txBody>
      </p:sp>
    </p:spTree>
    <p:extLst>
      <p:ext uri="{BB962C8B-B14F-4D97-AF65-F5344CB8AC3E}">
        <p14:creationId xmlns:p14="http://schemas.microsoft.com/office/powerpoint/2010/main" val="493008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What</a:t>
            </a:r>
            <a:r>
              <a:rPr lang="en-US" baseline="0" dirty="0"/>
              <a:t> number sequences and patterns can pupils notice?</a:t>
            </a:r>
            <a:endParaRPr lang="en-US" dirty="0"/>
          </a:p>
          <a:p>
            <a:endParaRPr lang="en-US" dirty="0"/>
          </a:p>
          <a:p>
            <a:r>
              <a:rPr lang="en-US" dirty="0"/>
              <a:t>The first row and column goes from 1 </a:t>
            </a:r>
            <a:r>
              <a:rPr lang="mr-IN" dirty="0"/>
              <a:t>–</a:t>
            </a:r>
            <a:r>
              <a:rPr lang="en-US" dirty="0"/>
              <a:t> 8</a:t>
            </a:r>
          </a:p>
          <a:p>
            <a:r>
              <a:rPr lang="en-US" dirty="0"/>
              <a:t>The eighth</a:t>
            </a:r>
            <a:r>
              <a:rPr lang="en-US" baseline="0" dirty="0"/>
              <a:t> row and column is the reverse of the first row and column</a:t>
            </a:r>
          </a:p>
          <a:p>
            <a:r>
              <a:rPr lang="en-US" baseline="0" dirty="0"/>
              <a:t>The second row (and column) is even numbers 2, 4, 6, 8 and then odd numbers 1, 3, 5, 7.</a:t>
            </a:r>
          </a:p>
          <a:p>
            <a:r>
              <a:rPr lang="en-US" baseline="0" dirty="0"/>
              <a:t>The seventh row (and column) is the reverse of the second row (and column).</a:t>
            </a:r>
          </a:p>
          <a:p>
            <a:r>
              <a:rPr lang="en-US" baseline="0" dirty="0"/>
              <a:t>The third row and column goes up in threes: 3, 6, 9, 3, 6, 9.</a:t>
            </a:r>
          </a:p>
          <a:p>
            <a:r>
              <a:rPr lang="en-US" baseline="0" dirty="0"/>
              <a:t>The sixth row and column is the reverse of the third row and column.</a:t>
            </a:r>
          </a:p>
          <a:p>
            <a:r>
              <a:rPr lang="en-US" baseline="0" dirty="0"/>
              <a:t>The fourth row and column has a pattern of two ascending even numbers alternating with ascending odd numbers</a:t>
            </a:r>
          </a:p>
          <a:p>
            <a:r>
              <a:rPr lang="en-US" baseline="0" dirty="0"/>
              <a:t>The fifth row and column is the reverse of the fourth row and column.</a:t>
            </a:r>
          </a:p>
          <a:p>
            <a:r>
              <a:rPr lang="en-US" baseline="0" dirty="0"/>
              <a:t>Each diagonal has </a:t>
            </a:r>
            <a:r>
              <a:rPr lang="en-US" baseline="0" dirty="0" err="1"/>
              <a:t>reflectional</a:t>
            </a:r>
            <a:r>
              <a:rPr lang="en-US" baseline="0" dirty="0"/>
              <a:t> symmetry</a:t>
            </a:r>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27</a:t>
            </a:fld>
            <a:endParaRPr lang="en-US"/>
          </a:p>
        </p:txBody>
      </p:sp>
    </p:spTree>
    <p:extLst>
      <p:ext uri="{BB962C8B-B14F-4D97-AF65-F5344CB8AC3E}">
        <p14:creationId xmlns:p14="http://schemas.microsoft.com/office/powerpoint/2010/main" val="1556785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28</a:t>
            </a:fld>
            <a:endParaRPr lang="en-US"/>
          </a:p>
        </p:txBody>
      </p:sp>
    </p:spTree>
    <p:extLst>
      <p:ext uri="{BB962C8B-B14F-4D97-AF65-F5344CB8AC3E}">
        <p14:creationId xmlns:p14="http://schemas.microsoft.com/office/powerpoint/2010/main" val="2901630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29</a:t>
            </a:fld>
            <a:endParaRPr lang="en-US"/>
          </a:p>
        </p:txBody>
      </p:sp>
    </p:spTree>
    <p:extLst>
      <p:ext uri="{BB962C8B-B14F-4D97-AF65-F5344CB8AC3E}">
        <p14:creationId xmlns:p14="http://schemas.microsoft.com/office/powerpoint/2010/main" val="374644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Publicdomainpictures.net</a:t>
            </a:r>
          </a:p>
        </p:txBody>
      </p:sp>
      <p:sp>
        <p:nvSpPr>
          <p:cNvPr id="4" name="Slide Number Placeholder 3"/>
          <p:cNvSpPr>
            <a:spLocks noGrp="1"/>
          </p:cNvSpPr>
          <p:nvPr>
            <p:ph type="sldNum" sz="quarter" idx="10"/>
          </p:nvPr>
        </p:nvSpPr>
        <p:spPr/>
        <p:txBody>
          <a:bodyPr/>
          <a:lstStyle/>
          <a:p>
            <a:fld id="{F137C5FD-3FDE-BA4F-8F79-D41BDCD5AC82}" type="slidenum">
              <a:rPr lang="en-US" smtClean="0"/>
              <a:pPr/>
              <a:t>30</a:t>
            </a:fld>
            <a:endParaRPr lang="en-US"/>
          </a:p>
        </p:txBody>
      </p:sp>
    </p:spTree>
    <p:extLst>
      <p:ext uri="{BB962C8B-B14F-4D97-AF65-F5344CB8AC3E}">
        <p14:creationId xmlns:p14="http://schemas.microsoft.com/office/powerpoint/2010/main" val="2713198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r>
              <a:rPr lang="en-GB" dirty="0"/>
              <a:t>The odd numbers are connected in a circle, the symbol of heaven.</a:t>
            </a:r>
          </a:p>
          <a:p>
            <a:endParaRPr lang="en-GB" dirty="0"/>
          </a:p>
          <a:p>
            <a:r>
              <a:rPr lang="en-GB" dirty="0"/>
              <a:t>The even numbers make</a:t>
            </a:r>
            <a:r>
              <a:rPr lang="en-GB" baseline="0" dirty="0"/>
              <a:t> the four corners of a square, the symbol of earth.</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Created using the Siamese method. See: https://</a:t>
            </a:r>
            <a:r>
              <a:rPr lang="en-US" dirty="0" err="1"/>
              <a:t>www.magischvierkant.com</a:t>
            </a:r>
            <a:r>
              <a:rPr lang="en-US" dirty="0"/>
              <a:t>/two-dimensional-</a:t>
            </a:r>
            <a:r>
              <a:rPr lang="en-US" dirty="0" err="1"/>
              <a:t>eng</a:t>
            </a:r>
            <a:r>
              <a:rPr lang="en-US" dirty="0"/>
              <a:t>/9x9/</a:t>
            </a:r>
            <a:r>
              <a:rPr lang="en-US" dirty="0" err="1"/>
              <a:t>siamese</a:t>
            </a:r>
            <a:r>
              <a:rPr lang="en-US" dirty="0"/>
              <a:t>-method/</a:t>
            </a:r>
          </a:p>
        </p:txBody>
      </p:sp>
      <p:sp>
        <p:nvSpPr>
          <p:cNvPr id="4" name="Slide Number Placeholder 3"/>
          <p:cNvSpPr>
            <a:spLocks noGrp="1"/>
          </p:cNvSpPr>
          <p:nvPr>
            <p:ph type="sldNum" sz="quarter" idx="10"/>
          </p:nvPr>
        </p:nvSpPr>
        <p:spPr/>
        <p:txBody>
          <a:bodyPr/>
          <a:lstStyle/>
          <a:p>
            <a:fld id="{F137C5FD-3FDE-BA4F-8F79-D41BDCD5AC82}" type="slidenum">
              <a:rPr lang="en-US" smtClean="0"/>
              <a:pPr/>
              <a:t>32</a:t>
            </a:fld>
            <a:endParaRPr lang="en-US"/>
          </a:p>
        </p:txBody>
      </p:sp>
    </p:spTree>
    <p:extLst>
      <p:ext uri="{BB962C8B-B14F-4D97-AF65-F5344CB8AC3E}">
        <p14:creationId xmlns:p14="http://schemas.microsoft.com/office/powerpoint/2010/main" val="10347193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formula for constructing a 3x3 magic square of the Luo Shu format is given below. This can also be experimented with.</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y-1	           x</a:t>
            </a:r>
            <a:r>
              <a:rPr lang="en-GB" sz="1200" kern="1200" baseline="30000" dirty="0">
                <a:solidFill>
                  <a:schemeClr val="tx1"/>
                </a:solidFill>
                <a:effectLst/>
                <a:latin typeface="+mn-lt"/>
                <a:ea typeface="+mn-ea"/>
                <a:cs typeface="+mn-cs"/>
              </a:rPr>
              <a:t>2</a:t>
            </a:r>
            <a:r>
              <a:rPr lang="en-GB" sz="1200" kern="1200" dirty="0">
                <a:solidFill>
                  <a:schemeClr val="tx1"/>
                </a:solidFill>
                <a:effectLst/>
                <a:latin typeface="+mn-lt"/>
                <a:ea typeface="+mn-ea"/>
                <a:cs typeface="+mn-cs"/>
              </a:rPr>
              <a:t>	       	y-x</a:t>
            </a:r>
          </a:p>
          <a:p>
            <a:r>
              <a:rPr lang="en-GB" sz="1200" kern="1200" dirty="0">
                <a:solidFill>
                  <a:schemeClr val="tx1"/>
                </a:solidFill>
                <a:effectLst/>
                <a:latin typeface="+mn-lt"/>
                <a:ea typeface="+mn-ea"/>
                <a:cs typeface="+mn-cs"/>
              </a:rPr>
              <a:t>		x	           y	                2y-x</a:t>
            </a:r>
          </a:p>
          <a:p>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x+y</a:t>
            </a:r>
            <a:r>
              <a:rPr lang="en-GB" sz="1200" kern="1200" dirty="0">
                <a:solidFill>
                  <a:schemeClr val="tx1"/>
                </a:solidFill>
                <a:effectLst/>
                <a:latin typeface="+mn-lt"/>
                <a:ea typeface="+mn-ea"/>
                <a:cs typeface="+mn-cs"/>
              </a:rPr>
              <a:t>	           1	       	y+1</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When this method is used to create 9x9 and 27x27 magic squares, claims have been made about their potential application to electrical engineering (through their use in the formation of </a:t>
            </a:r>
            <a:r>
              <a:rPr lang="en-GB" sz="1200" kern="1200" dirty="0" err="1">
                <a:solidFill>
                  <a:schemeClr val="tx1"/>
                </a:solidFill>
                <a:effectLst/>
                <a:latin typeface="+mn-lt"/>
                <a:ea typeface="+mn-ea"/>
                <a:cs typeface="+mn-cs"/>
              </a:rPr>
              <a:t>toruses</a:t>
            </a:r>
            <a:r>
              <a:rPr lang="en-GB" sz="1200" kern="1200" dirty="0">
                <a:solidFill>
                  <a:schemeClr val="tx1"/>
                </a:solidFill>
                <a:effectLst/>
                <a:latin typeface="+mn-lt"/>
                <a:ea typeface="+mn-ea"/>
                <a:cs typeface="+mn-cs"/>
              </a:rPr>
              <a:t> (‘doughnut’ shapes that offer the least resistance to electricity - useful as electrical transformers).</a:t>
            </a:r>
          </a:p>
          <a:p>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33</a:t>
            </a:fld>
            <a:endParaRPr lang="en-US"/>
          </a:p>
        </p:txBody>
      </p:sp>
    </p:spTree>
    <p:extLst>
      <p:ext uri="{BB962C8B-B14F-4D97-AF65-F5344CB8AC3E}">
        <p14:creationId xmlns:p14="http://schemas.microsoft.com/office/powerpoint/2010/main" val="2097228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Pupils should notice an ‘X’ shape which indicates possible harmonic ratios (like musical ratios) appearing within this magic square.</a:t>
            </a:r>
          </a:p>
          <a:p>
            <a:endParaRPr lang="en-US" dirty="0"/>
          </a:p>
          <a:p>
            <a:r>
              <a:rPr lang="en-US" dirty="0"/>
              <a:t>27 x 27 Magic Square constructed using the diagonal method of Yang Hui</a:t>
            </a:r>
            <a:r>
              <a:rPr lang="en-US" baseline="0" dirty="0"/>
              <a:t> https://www.magischvierkant.com/two-dimensional-eng/27x27/diagonal-method/</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34</a:t>
            </a:fld>
            <a:endParaRPr lang="en-US"/>
          </a:p>
        </p:txBody>
      </p:sp>
    </p:spTree>
    <p:extLst>
      <p:ext uri="{BB962C8B-B14F-4D97-AF65-F5344CB8AC3E}">
        <p14:creationId xmlns:p14="http://schemas.microsoft.com/office/powerpoint/2010/main" val="687452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Theses numbers indicate musical scales: Circle of Fifths (in </a:t>
            </a:r>
            <a:r>
              <a:rPr lang="en-US" dirty="0" err="1"/>
              <a:t>Pythagorian</a:t>
            </a:r>
            <a:r>
              <a:rPr lang="en-US" dirty="0"/>
              <a:t> tuning).</a:t>
            </a:r>
          </a:p>
        </p:txBody>
      </p:sp>
      <p:sp>
        <p:nvSpPr>
          <p:cNvPr id="4" name="Slide Number Placeholder 3"/>
          <p:cNvSpPr>
            <a:spLocks noGrp="1"/>
          </p:cNvSpPr>
          <p:nvPr>
            <p:ph type="sldNum" sz="quarter" idx="10"/>
          </p:nvPr>
        </p:nvSpPr>
        <p:spPr/>
        <p:txBody>
          <a:bodyPr/>
          <a:lstStyle/>
          <a:p>
            <a:fld id="{F137C5FD-3FDE-BA4F-8F79-D41BDCD5AC82}" type="slidenum">
              <a:rPr lang="en-US" smtClean="0"/>
              <a:pPr/>
              <a:t>35</a:t>
            </a:fld>
            <a:endParaRPr lang="en-US"/>
          </a:p>
        </p:txBody>
      </p:sp>
    </p:spTree>
    <p:extLst>
      <p:ext uri="{BB962C8B-B14F-4D97-AF65-F5344CB8AC3E}">
        <p14:creationId xmlns:p14="http://schemas.microsoft.com/office/powerpoint/2010/main" val="1132114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normAutofit/>
          </a:bodyPr>
          <a:lstStyle/>
          <a:p>
            <a:r>
              <a:rPr lang="en-GB" dirty="0"/>
              <a:t>Browne’s square digital root.</a:t>
            </a:r>
          </a:p>
        </p:txBody>
      </p:sp>
      <p:sp>
        <p:nvSpPr>
          <p:cNvPr id="4" name="Slide Number Placeholder 3"/>
          <p:cNvSpPr>
            <a:spLocks noGrp="1"/>
          </p:cNvSpPr>
          <p:nvPr>
            <p:ph type="sldNum" sz="quarter" idx="10"/>
          </p:nvPr>
        </p:nvSpPr>
        <p:spPr/>
        <p:txBody>
          <a:bodyPr/>
          <a:lstStyle/>
          <a:p>
            <a:fld id="{F137C5FD-3FDE-BA4F-8F79-D41BDCD5AC82}" type="slidenum">
              <a:rPr lang="en-US" smtClean="0"/>
              <a:pPr/>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err="1"/>
              <a:t>Carus</a:t>
            </a:r>
            <a:r>
              <a:rPr lang="en-US" dirty="0"/>
              <a:t> Method</a:t>
            </a:r>
          </a:p>
        </p:txBody>
      </p:sp>
      <p:sp>
        <p:nvSpPr>
          <p:cNvPr id="4" name="Slide Number Placeholder 3"/>
          <p:cNvSpPr>
            <a:spLocks noGrp="1"/>
          </p:cNvSpPr>
          <p:nvPr>
            <p:ph type="sldNum" sz="quarter" idx="10"/>
          </p:nvPr>
        </p:nvSpPr>
        <p:spPr/>
        <p:txBody>
          <a:bodyPr/>
          <a:lstStyle/>
          <a:p>
            <a:fld id="{F137C5FD-3FDE-BA4F-8F79-D41BDCD5AC82}" type="slidenum">
              <a:rPr lang="en-US" smtClean="0"/>
              <a:pPr/>
              <a:t>38</a:t>
            </a:fld>
            <a:endParaRPr lang="en-US"/>
          </a:p>
        </p:txBody>
      </p:sp>
    </p:spTree>
    <p:extLst>
      <p:ext uri="{BB962C8B-B14F-4D97-AF65-F5344CB8AC3E}">
        <p14:creationId xmlns:p14="http://schemas.microsoft.com/office/powerpoint/2010/main" val="476877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3 mins clip </a:t>
            </a:r>
            <a:r>
              <a:rPr lang="en-US" dirty="0" err="1"/>
              <a:t>Chladni</a:t>
            </a:r>
            <a:r>
              <a:rPr lang="en-US"/>
              <a:t> Patterns</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42</a:t>
            </a:fld>
            <a:endParaRPr lang="en-US"/>
          </a:p>
        </p:txBody>
      </p:sp>
    </p:spTree>
    <p:extLst>
      <p:ext uri="{BB962C8B-B14F-4D97-AF65-F5344CB8AC3E}">
        <p14:creationId xmlns:p14="http://schemas.microsoft.com/office/powerpoint/2010/main" val="1220260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Based on work of </a:t>
            </a:r>
            <a:r>
              <a:rPr lang="en-US" dirty="0" err="1"/>
              <a:t>Dr</a:t>
            </a:r>
            <a:r>
              <a:rPr lang="en-US" dirty="0"/>
              <a:t> Paul </a:t>
            </a:r>
            <a:r>
              <a:rPr lang="en-US" dirty="0" err="1"/>
              <a:t>Carus</a:t>
            </a:r>
            <a:r>
              <a:rPr lang="en-US" dirty="0"/>
              <a:t> (c 1912)</a:t>
            </a:r>
          </a:p>
        </p:txBody>
      </p:sp>
      <p:sp>
        <p:nvSpPr>
          <p:cNvPr id="4" name="Slide Number Placeholder 3"/>
          <p:cNvSpPr>
            <a:spLocks noGrp="1"/>
          </p:cNvSpPr>
          <p:nvPr>
            <p:ph type="sldNum" sz="quarter" idx="10"/>
          </p:nvPr>
        </p:nvSpPr>
        <p:spPr/>
        <p:txBody>
          <a:bodyPr/>
          <a:lstStyle/>
          <a:p>
            <a:fld id="{F137C5FD-3FDE-BA4F-8F79-D41BDCD5AC82}" type="slidenum">
              <a:rPr lang="en-US" smtClean="0"/>
              <a:pPr/>
              <a:t>43</a:t>
            </a:fld>
            <a:endParaRPr lang="en-US"/>
          </a:p>
        </p:txBody>
      </p:sp>
    </p:spTree>
    <p:extLst>
      <p:ext uri="{BB962C8B-B14F-4D97-AF65-F5344CB8AC3E}">
        <p14:creationId xmlns:p14="http://schemas.microsoft.com/office/powerpoint/2010/main" val="10947779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Lee </a:t>
            </a:r>
            <a:r>
              <a:rPr lang="en-US" sz="1200" b="0" i="0" u="none" strike="noStrike" kern="1200" dirty="0" err="1">
                <a:solidFill>
                  <a:schemeClr val="tx1"/>
                </a:solidFill>
                <a:effectLst/>
                <a:latin typeface="+mn-lt"/>
                <a:ea typeface="+mn-ea"/>
                <a:cs typeface="+mn-cs"/>
              </a:rPr>
              <a:t>Sallows</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Geomagic</a:t>
            </a:r>
            <a:r>
              <a:rPr lang="en-US" sz="1200" b="0" i="0" u="none" strike="noStrike" kern="1200" dirty="0">
                <a:solidFill>
                  <a:schemeClr val="tx1"/>
                </a:solidFill>
                <a:effectLst/>
                <a:latin typeface="+mn-lt"/>
                <a:ea typeface="+mn-ea"/>
                <a:cs typeface="+mn-cs"/>
              </a:rPr>
              <a:t> Square based on Luo Shu made of </a:t>
            </a:r>
            <a:r>
              <a:rPr lang="en-US" sz="1200" b="0" i="0" u="none" strike="noStrike" kern="1200" dirty="0" err="1">
                <a:solidFill>
                  <a:schemeClr val="tx1"/>
                </a:solidFill>
                <a:effectLst/>
                <a:latin typeface="+mn-lt"/>
                <a:ea typeface="+mn-ea"/>
                <a:cs typeface="+mn-cs"/>
              </a:rPr>
              <a:t>polyominoes</a:t>
            </a:r>
            <a:r>
              <a:rPr lang="en-US" sz="1200" b="0" i="0" u="none" strike="noStrike" kern="1200" dirty="0">
                <a:solidFill>
                  <a:schemeClr val="tx1"/>
                </a:solidFill>
                <a:effectLst/>
                <a:latin typeface="+mn-lt"/>
                <a:ea typeface="+mn-ea"/>
                <a:cs typeface="+mn-cs"/>
              </a:rPr>
              <a:t> ranging from 1</a:t>
            </a:r>
            <a:r>
              <a:rPr lang="en-US" sz="1200" b="0" i="0" u="none" strike="noStrike" kern="1200" baseline="0" dirty="0">
                <a:solidFill>
                  <a:schemeClr val="tx1"/>
                </a:solidFill>
                <a:effectLst/>
                <a:latin typeface="+mn-lt"/>
                <a:ea typeface="+mn-ea"/>
                <a:cs typeface="+mn-cs"/>
              </a:rPr>
              <a:t> to 9 with three solutions on the right hand side (each with a unit missing). Pupils may notice that the smaller turquoise units correspond to the three largest minuses in slide 6.</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137C5FD-3FDE-BA4F-8F79-D41BDCD5AC82}" type="slidenum">
              <a:rPr lang="en-US" smtClean="0"/>
              <a:pPr/>
              <a:t>47</a:t>
            </a:fld>
            <a:endParaRPr lang="en-US"/>
          </a:p>
        </p:txBody>
      </p:sp>
    </p:spTree>
    <p:extLst>
      <p:ext uri="{BB962C8B-B14F-4D97-AF65-F5344CB8AC3E}">
        <p14:creationId xmlns:p14="http://schemas.microsoft.com/office/powerpoint/2010/main" val="15186322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Extension</a:t>
            </a:r>
            <a:r>
              <a:rPr lang="en-US" baseline="0" dirty="0"/>
              <a:t> </a:t>
            </a:r>
            <a:r>
              <a:rPr lang="en-US" baseline="0" dirty="0" err="1"/>
              <a:t>activty</a:t>
            </a:r>
            <a:r>
              <a:rPr lang="en-US" baseline="0" dirty="0"/>
              <a:t>. This method can be applied to create larger odd numbered Magic Squares. </a:t>
            </a:r>
            <a:endParaRPr lang="en-US" dirty="0"/>
          </a:p>
        </p:txBody>
      </p:sp>
      <p:sp>
        <p:nvSpPr>
          <p:cNvPr id="4" name="Slide Number Placeholder 3"/>
          <p:cNvSpPr>
            <a:spLocks noGrp="1"/>
          </p:cNvSpPr>
          <p:nvPr>
            <p:ph type="sldNum" sz="quarter" idx="10"/>
          </p:nvPr>
        </p:nvSpPr>
        <p:spPr/>
        <p:txBody>
          <a:bodyPr/>
          <a:lstStyle/>
          <a:p>
            <a:fld id="{F137C5FD-3FDE-BA4F-8F79-D41BDCD5AC82}" type="slidenum">
              <a:rPr lang="en-US" smtClean="0"/>
              <a:pPr/>
              <a:t>48</a:t>
            </a:fld>
            <a:endParaRPr lang="en-US"/>
          </a:p>
        </p:txBody>
      </p:sp>
    </p:spTree>
    <p:extLst>
      <p:ext uri="{BB962C8B-B14F-4D97-AF65-F5344CB8AC3E}">
        <p14:creationId xmlns:p14="http://schemas.microsoft.com/office/powerpoint/2010/main" val="387495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1241425"/>
            <a:ext cx="4835525" cy="3349625"/>
          </a:xfrm>
        </p:spPr>
      </p:sp>
      <p:sp>
        <p:nvSpPr>
          <p:cNvPr id="3" name="Notes Placeholder 2"/>
          <p:cNvSpPr>
            <a:spLocks noGrp="1"/>
          </p:cNvSpPr>
          <p:nvPr>
            <p:ph type="body" idx="1"/>
          </p:nvPr>
        </p:nvSpPr>
        <p:spPr/>
        <p:txBody>
          <a:bodyPr/>
          <a:lstStyle/>
          <a:p>
            <a:r>
              <a:rPr lang="en-US" dirty="0"/>
              <a:t>https://</a:t>
            </a:r>
            <a:r>
              <a:rPr lang="en-US" dirty="0" err="1"/>
              <a:t>www.magischvierkant.com</a:t>
            </a:r>
            <a:r>
              <a:rPr lang="en-US" dirty="0"/>
              <a:t>/two-dimensional-</a:t>
            </a:r>
            <a:r>
              <a:rPr lang="en-US" dirty="0" err="1"/>
              <a:t>eng</a:t>
            </a:r>
            <a:r>
              <a:rPr lang="en-US" dirty="0"/>
              <a:t>/7x7/diagonal-method/</a:t>
            </a:r>
          </a:p>
        </p:txBody>
      </p:sp>
      <p:sp>
        <p:nvSpPr>
          <p:cNvPr id="4" name="Slide Number Placeholder 3"/>
          <p:cNvSpPr>
            <a:spLocks noGrp="1"/>
          </p:cNvSpPr>
          <p:nvPr>
            <p:ph type="sldNum" sz="quarter" idx="10"/>
          </p:nvPr>
        </p:nvSpPr>
        <p:spPr/>
        <p:txBody>
          <a:bodyPr/>
          <a:lstStyle/>
          <a:p>
            <a:fld id="{F137C5FD-3FDE-BA4F-8F79-D41BDCD5AC82}" type="slidenum">
              <a:rPr lang="en-US" smtClean="0"/>
              <a:pPr/>
              <a:t>49</a:t>
            </a:fld>
            <a:endParaRPr lang="en-US"/>
          </a:p>
        </p:txBody>
      </p:sp>
    </p:spTree>
    <p:extLst>
      <p:ext uri="{BB962C8B-B14F-4D97-AF65-F5344CB8AC3E}">
        <p14:creationId xmlns:p14="http://schemas.microsoft.com/office/powerpoint/2010/main" val="484134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293510-4D80-6849-883F-DFF57B9D0F50}" type="datetimeFigureOut">
              <a:rPr lang="en-US" smtClean="0"/>
              <a:pPr/>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131484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93510-4D80-6849-883F-DFF57B9D0F50}" type="datetimeFigureOut">
              <a:rPr lang="en-US" smtClean="0"/>
              <a:pPr/>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1021305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8" y="1709739"/>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5878"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293510-4D80-6849-883F-DFF57B9D0F50}" type="datetimeFigureOut">
              <a:rPr lang="en-US" smtClean="0"/>
              <a:pPr/>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24442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293510-4D80-6849-883F-DFF57B9D0F50}" type="datetimeFigureOut">
              <a:rPr lang="en-US" smtClean="0"/>
              <a:pPr/>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212436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US"/>
              <a:t>Click to edit Master title style</a:t>
            </a:r>
          </a:p>
        </p:txBody>
      </p:sp>
      <p:sp>
        <p:nvSpPr>
          <p:cNvPr id="3" name="Text Placeholder 2"/>
          <p:cNvSpPr>
            <a:spLocks noGrp="1"/>
          </p:cNvSpPr>
          <p:nvPr>
            <p:ph type="body" idx="1"/>
          </p:nvPr>
        </p:nvSpPr>
        <p:spPr>
          <a:xfrm>
            <a:off x="682328"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8"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293510-4D80-6849-883F-DFF57B9D0F50}" type="datetimeFigureOut">
              <a:rPr lang="en-US" smtClean="0"/>
              <a:pPr/>
              <a:t>5/26/2019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65623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293510-4D80-6849-883F-DFF57B9D0F50}" type="datetimeFigureOut">
              <a:rPr lang="en-US" smtClean="0"/>
              <a:pPr/>
              <a:t>5/26/2019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1277305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293510-4D80-6849-883F-DFF57B9D0F50}" type="datetimeFigureOut">
              <a:rPr lang="en-US" smtClean="0"/>
              <a:pPr/>
              <a:t>5/26/2019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1430818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293510-4D80-6849-883F-DFF57B9D0F50}" type="datetimeFigureOut">
              <a:rPr lang="en-US" smtClean="0"/>
              <a:pPr/>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240902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21134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293510-4D80-6849-883F-DFF57B9D0F50}" type="datetimeFigureOut">
              <a:rPr lang="en-US" smtClean="0"/>
              <a:pPr/>
              <a:t>5/26/2019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840516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93510-4D80-6849-883F-DFF57B9D0F50}" type="datetimeFigureOut">
              <a:rPr lang="en-US" smtClean="0"/>
              <a:pPr/>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419032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1" y="365125"/>
            <a:ext cx="2135981"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7"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293510-4D80-6849-883F-DFF57B9D0F50}" type="datetimeFigureOut">
              <a:rPr lang="en-US" smtClean="0"/>
              <a:pPr/>
              <a:t>5/26/2019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C6420-9A8E-694A-8D06-3321B40299E5}" type="slidenum">
              <a:rPr lang="en-US" smtClean="0"/>
              <a:pPr/>
              <a:t>‹#›</a:t>
            </a:fld>
            <a:endParaRPr lang="en-US"/>
          </a:p>
        </p:txBody>
      </p:sp>
    </p:spTree>
    <p:extLst>
      <p:ext uri="{BB962C8B-B14F-4D97-AF65-F5344CB8AC3E}">
        <p14:creationId xmlns:p14="http://schemas.microsoft.com/office/powerpoint/2010/main" val="1083475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293510-4D80-6849-883F-DFF57B9D0F50}" type="datetimeFigureOut">
              <a:rPr lang="en-US" smtClean="0"/>
              <a:pPr/>
              <a:t>5/26/2019</a:t>
            </a:fld>
            <a:endParaRPr lang="en-US"/>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C6420-9A8E-694A-8D06-3321B40299E5}" type="slidenum">
              <a:rPr lang="en-US" smtClean="0"/>
              <a:pPr/>
              <a:t>‹#›</a:t>
            </a:fld>
            <a:endParaRPr lang="en-US"/>
          </a:p>
        </p:txBody>
      </p:sp>
    </p:spTree>
    <p:extLst>
      <p:ext uri="{BB962C8B-B14F-4D97-AF65-F5344CB8AC3E}">
        <p14:creationId xmlns:p14="http://schemas.microsoft.com/office/powerpoint/2010/main" val="1762070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502" y="654686"/>
            <a:ext cx="8543925" cy="912530"/>
          </a:xfrm>
        </p:spPr>
        <p:txBody>
          <a:bodyPr>
            <a:normAutofit fontScale="90000"/>
          </a:bodyPr>
          <a:lstStyle/>
          <a:p>
            <a:pPr algn="ctr"/>
            <a:r>
              <a:rPr lang="en-GB" sz="4900" b="1" dirty="0"/>
              <a:t>Fair and Square</a:t>
            </a:r>
            <a:br>
              <a:rPr lang="en-GB" sz="4900" b="1" dirty="0"/>
            </a:br>
            <a:r>
              <a:rPr lang="en-GB" sz="1200" b="1" dirty="0"/>
              <a:t> </a:t>
            </a:r>
            <a:r>
              <a:rPr lang="en-GB" dirty="0"/>
              <a:t/>
            </a:r>
            <a:br>
              <a:rPr lang="en-GB" dirty="0"/>
            </a:br>
            <a:r>
              <a:rPr lang="en-GB" sz="3600" dirty="0"/>
              <a:t>What can we learn from Magic, Latin </a:t>
            </a:r>
            <a:br>
              <a:rPr lang="en-GB" sz="3600" dirty="0"/>
            </a:br>
            <a:r>
              <a:rPr lang="en-GB" sz="3600" dirty="0"/>
              <a:t>and Vedic number squares?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6602" y="2176354"/>
            <a:ext cx="3745185" cy="3572034"/>
          </a:xfrm>
          <a:prstGeom prst="rect">
            <a:avLst/>
          </a:prstGeom>
        </p:spPr>
      </p:pic>
    </p:spTree>
    <p:extLst>
      <p:ext uri="{BB962C8B-B14F-4D97-AF65-F5344CB8AC3E}">
        <p14:creationId xmlns:p14="http://schemas.microsoft.com/office/powerpoint/2010/main" val="202435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3193" y="269180"/>
            <a:ext cx="2762472" cy="2123658"/>
          </a:xfrm>
          <a:prstGeom prst="rect">
            <a:avLst/>
          </a:prstGeom>
        </p:spPr>
        <p:txBody>
          <a:bodyPr wrap="square">
            <a:spAutoFit/>
          </a:bodyPr>
          <a:lstStyle/>
          <a:p>
            <a:r>
              <a:rPr lang="en-US" sz="4400" dirty="0"/>
              <a:t>Emperor Yu and the Turtle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5665" y="12197"/>
            <a:ext cx="7040335" cy="6846902"/>
          </a:xfrm>
          <a:prstGeom prst="rect">
            <a:avLst/>
          </a:prstGeom>
        </p:spPr>
      </p:pic>
    </p:spTree>
    <p:extLst>
      <p:ext uri="{BB962C8B-B14F-4D97-AF65-F5344CB8AC3E}">
        <p14:creationId xmlns:p14="http://schemas.microsoft.com/office/powerpoint/2010/main" val="96678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Latin Squares made from 4, 5 and 6</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38260522"/>
              </p:ext>
            </p:extLst>
          </p:nvPr>
        </p:nvGraphicFramePr>
        <p:xfrm>
          <a:off x="681038" y="1825625"/>
          <a:ext cx="8543931" cy="2656840"/>
        </p:xfrm>
        <a:graphic>
          <a:graphicData uri="http://schemas.openxmlformats.org/drawingml/2006/table">
            <a:tbl>
              <a:tblPr firstRow="1" bandRow="1">
                <a:tableStyleId>{8FD4443E-F989-4FC4-A0C8-D5A2AF1F390B}</a:tableStyleId>
              </a:tblPr>
              <a:tblGrid>
                <a:gridCol w="776721">
                  <a:extLst>
                    <a:ext uri="{9D8B030D-6E8A-4147-A177-3AD203B41FA5}">
                      <a16:colId xmlns:a16="http://schemas.microsoft.com/office/drawing/2014/main" xmlns="" val="20000"/>
                    </a:ext>
                  </a:extLst>
                </a:gridCol>
                <a:gridCol w="776721">
                  <a:extLst>
                    <a:ext uri="{9D8B030D-6E8A-4147-A177-3AD203B41FA5}">
                      <a16:colId xmlns:a16="http://schemas.microsoft.com/office/drawing/2014/main" xmlns="" val="20001"/>
                    </a:ext>
                  </a:extLst>
                </a:gridCol>
                <a:gridCol w="776721">
                  <a:extLst>
                    <a:ext uri="{9D8B030D-6E8A-4147-A177-3AD203B41FA5}">
                      <a16:colId xmlns:a16="http://schemas.microsoft.com/office/drawing/2014/main" xmlns="" val="20002"/>
                    </a:ext>
                  </a:extLst>
                </a:gridCol>
                <a:gridCol w="776721">
                  <a:extLst>
                    <a:ext uri="{9D8B030D-6E8A-4147-A177-3AD203B41FA5}">
                      <a16:colId xmlns:a16="http://schemas.microsoft.com/office/drawing/2014/main" xmlns="" val="20003"/>
                    </a:ext>
                  </a:extLst>
                </a:gridCol>
                <a:gridCol w="776721">
                  <a:extLst>
                    <a:ext uri="{9D8B030D-6E8A-4147-A177-3AD203B41FA5}">
                      <a16:colId xmlns:a16="http://schemas.microsoft.com/office/drawing/2014/main" xmlns="" val="20004"/>
                    </a:ext>
                  </a:extLst>
                </a:gridCol>
                <a:gridCol w="776721">
                  <a:extLst>
                    <a:ext uri="{9D8B030D-6E8A-4147-A177-3AD203B41FA5}">
                      <a16:colId xmlns:a16="http://schemas.microsoft.com/office/drawing/2014/main" xmlns="" val="20005"/>
                    </a:ext>
                  </a:extLst>
                </a:gridCol>
                <a:gridCol w="776721">
                  <a:extLst>
                    <a:ext uri="{9D8B030D-6E8A-4147-A177-3AD203B41FA5}">
                      <a16:colId xmlns:a16="http://schemas.microsoft.com/office/drawing/2014/main" xmlns="" val="20006"/>
                    </a:ext>
                  </a:extLst>
                </a:gridCol>
                <a:gridCol w="776721">
                  <a:extLst>
                    <a:ext uri="{9D8B030D-6E8A-4147-A177-3AD203B41FA5}">
                      <a16:colId xmlns:a16="http://schemas.microsoft.com/office/drawing/2014/main" xmlns="" val="20007"/>
                    </a:ext>
                  </a:extLst>
                </a:gridCol>
                <a:gridCol w="776721">
                  <a:extLst>
                    <a:ext uri="{9D8B030D-6E8A-4147-A177-3AD203B41FA5}">
                      <a16:colId xmlns:a16="http://schemas.microsoft.com/office/drawing/2014/main" xmlns="" val="20008"/>
                    </a:ext>
                  </a:extLst>
                </a:gridCol>
                <a:gridCol w="776721">
                  <a:extLst>
                    <a:ext uri="{9D8B030D-6E8A-4147-A177-3AD203B41FA5}">
                      <a16:colId xmlns:a16="http://schemas.microsoft.com/office/drawing/2014/main" xmlns="" val="20009"/>
                    </a:ext>
                  </a:extLst>
                </a:gridCol>
                <a:gridCol w="776721">
                  <a:extLst>
                    <a:ext uri="{9D8B030D-6E8A-4147-A177-3AD203B41FA5}">
                      <a16:colId xmlns:a16="http://schemas.microsoft.com/office/drawing/2014/main" xmlns="" val="20010"/>
                    </a:ext>
                  </a:extLst>
                </a:gridCol>
              </a:tblGrid>
              <a:tr h="370840">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tc>
                  <a:txBody>
                    <a:bodyPr/>
                    <a:lstStyle/>
                    <a:p>
                      <a:pPr algn="ctr"/>
                      <a:endParaRPr lang="en-US" dirty="0"/>
                    </a:p>
                  </a:txBody>
                  <a:tcPr marL="74295" marR="74295">
                    <a:noFill/>
                  </a:tcPr>
                </a:tc>
                <a:extLst>
                  <a:ext uri="{0D108BD9-81ED-4DB2-BD59-A6C34878D82A}">
                    <a16:rowId xmlns:a16="http://schemas.microsoft.com/office/drawing/2014/main" xmlns="" val="10000"/>
                  </a:ext>
                </a:extLst>
              </a:tr>
              <a:tr h="370840">
                <a:tc>
                  <a:txBody>
                    <a:bodyPr/>
                    <a:lstStyle/>
                    <a:p>
                      <a:pPr algn="ctr"/>
                      <a:r>
                        <a:rPr lang="en-US" sz="4400" b="1" dirty="0"/>
                        <a:t>4</a:t>
                      </a:r>
                    </a:p>
                  </a:txBody>
                  <a:tcPr marL="74295" marR="74295"/>
                </a:tc>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solidFill>
                            <a:srgbClr val="FFC000"/>
                          </a:solidFill>
                        </a:rPr>
                        <a:t>5</a:t>
                      </a:r>
                    </a:p>
                  </a:txBody>
                  <a:tcPr marL="74295" marR="74295"/>
                </a:tc>
                <a:tc>
                  <a:txBody>
                    <a:bodyPr/>
                    <a:lstStyle/>
                    <a:p>
                      <a:pPr algn="ctr"/>
                      <a:endParaRPr lang="en-US" sz="4400" b="1" dirty="0"/>
                    </a:p>
                  </a:txBody>
                  <a:tcPr marL="74295" marR="74295">
                    <a:noFill/>
                  </a:tcPr>
                </a:tc>
                <a:tc>
                  <a:txBody>
                    <a:bodyPr/>
                    <a:lstStyle/>
                    <a:p>
                      <a:pPr algn="ctr"/>
                      <a:r>
                        <a:rPr lang="en-US" sz="4400" b="1" dirty="0">
                          <a:solidFill>
                            <a:srgbClr val="FFC000"/>
                          </a:solidFill>
                        </a:rPr>
                        <a:t>5</a:t>
                      </a:r>
                    </a:p>
                  </a:txBody>
                  <a:tcPr marL="74295" marR="74295"/>
                </a:tc>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t>4</a:t>
                      </a:r>
                    </a:p>
                  </a:txBody>
                  <a:tcPr marL="74295" marR="74295"/>
                </a:tc>
                <a:tc>
                  <a:txBody>
                    <a:bodyPr/>
                    <a:lstStyle/>
                    <a:p>
                      <a:pPr algn="ctr"/>
                      <a:endParaRPr lang="en-US" sz="4400" b="1" dirty="0"/>
                    </a:p>
                  </a:txBody>
                  <a:tcPr marL="74295" marR="74295">
                    <a:noFill/>
                  </a:tcPr>
                </a:tc>
                <a:tc>
                  <a:txBody>
                    <a:bodyPr/>
                    <a:lstStyle/>
                    <a:p>
                      <a:pPr algn="ctr"/>
                      <a:r>
                        <a:rPr lang="en-US" sz="4400" b="1" dirty="0">
                          <a:solidFill>
                            <a:srgbClr val="FFC000"/>
                          </a:solidFill>
                        </a:rPr>
                        <a:t>5</a:t>
                      </a:r>
                    </a:p>
                  </a:txBody>
                  <a:tcPr marL="74295" marR="74295"/>
                </a:tc>
                <a:tc>
                  <a:txBody>
                    <a:bodyPr/>
                    <a:lstStyle/>
                    <a:p>
                      <a:pPr algn="ctr"/>
                      <a:r>
                        <a:rPr lang="en-US" sz="4400" b="1" dirty="0"/>
                        <a:t>4</a:t>
                      </a:r>
                    </a:p>
                  </a:txBody>
                  <a:tcPr marL="74295" marR="74295"/>
                </a:tc>
                <a:tc>
                  <a:txBody>
                    <a:bodyPr/>
                    <a:lstStyle/>
                    <a:p>
                      <a:pPr algn="ctr"/>
                      <a:r>
                        <a:rPr lang="en-US" sz="4400" b="1" dirty="0">
                          <a:solidFill>
                            <a:schemeClr val="tx2">
                              <a:lumMod val="50000"/>
                            </a:schemeClr>
                          </a:solidFill>
                        </a:rPr>
                        <a:t>6</a:t>
                      </a:r>
                    </a:p>
                  </a:txBody>
                  <a:tcPr marL="74295" marR="74295"/>
                </a:tc>
                <a:extLst>
                  <a:ext uri="{0D108BD9-81ED-4DB2-BD59-A6C34878D82A}">
                    <a16:rowId xmlns:a16="http://schemas.microsoft.com/office/drawing/2014/main" xmlns="" val="10001"/>
                  </a:ext>
                </a:extLst>
              </a:tr>
              <a:tr h="370840">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solidFill>
                            <a:srgbClr val="FFC000"/>
                          </a:solidFill>
                        </a:rPr>
                        <a:t>5</a:t>
                      </a:r>
                    </a:p>
                  </a:txBody>
                  <a:tcPr marL="74295" marR="74295"/>
                </a:tc>
                <a:tc>
                  <a:txBody>
                    <a:bodyPr/>
                    <a:lstStyle/>
                    <a:p>
                      <a:pPr algn="ctr"/>
                      <a:r>
                        <a:rPr lang="en-US" sz="4400" b="1" dirty="0"/>
                        <a:t>4</a:t>
                      </a:r>
                    </a:p>
                  </a:txBody>
                  <a:tcPr marL="74295" marR="74295"/>
                </a:tc>
                <a:tc>
                  <a:txBody>
                    <a:bodyPr/>
                    <a:lstStyle/>
                    <a:p>
                      <a:pPr algn="ctr"/>
                      <a:endParaRPr lang="en-US" sz="4400" b="1" dirty="0"/>
                    </a:p>
                  </a:txBody>
                  <a:tcPr marL="74295" marR="74295">
                    <a:noFill/>
                  </a:tcPr>
                </a:tc>
                <a:tc>
                  <a:txBody>
                    <a:bodyPr/>
                    <a:lstStyle/>
                    <a:p>
                      <a:pPr algn="ctr"/>
                      <a:r>
                        <a:rPr lang="en-US" sz="4400" b="1" dirty="0"/>
                        <a:t>4</a:t>
                      </a:r>
                    </a:p>
                  </a:txBody>
                  <a:tcPr marL="74295" marR="74295"/>
                </a:tc>
                <a:tc>
                  <a:txBody>
                    <a:bodyPr/>
                    <a:lstStyle/>
                    <a:p>
                      <a:pPr algn="ctr"/>
                      <a:r>
                        <a:rPr lang="en-US" sz="4400" b="1" dirty="0">
                          <a:solidFill>
                            <a:srgbClr val="FFC000"/>
                          </a:solidFill>
                        </a:rPr>
                        <a:t>5</a:t>
                      </a:r>
                    </a:p>
                  </a:txBody>
                  <a:tcPr marL="74295" marR="74295"/>
                </a:tc>
                <a:tc>
                  <a:txBody>
                    <a:bodyPr/>
                    <a:lstStyle/>
                    <a:p>
                      <a:pPr algn="ctr"/>
                      <a:r>
                        <a:rPr lang="en-US" sz="4400" b="1" dirty="0">
                          <a:solidFill>
                            <a:schemeClr val="tx2">
                              <a:lumMod val="50000"/>
                            </a:schemeClr>
                          </a:solidFill>
                        </a:rPr>
                        <a:t>6</a:t>
                      </a:r>
                    </a:p>
                  </a:txBody>
                  <a:tcPr marL="74295" marR="74295"/>
                </a:tc>
                <a:tc>
                  <a:txBody>
                    <a:bodyPr/>
                    <a:lstStyle/>
                    <a:p>
                      <a:pPr algn="ctr"/>
                      <a:endParaRPr lang="en-US" sz="4400" b="1" dirty="0"/>
                    </a:p>
                  </a:txBody>
                  <a:tcPr marL="74295" marR="74295">
                    <a:noFill/>
                  </a:tcPr>
                </a:tc>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solidFill>
                            <a:srgbClr val="FFC000"/>
                          </a:solidFill>
                        </a:rPr>
                        <a:t>5</a:t>
                      </a:r>
                    </a:p>
                  </a:txBody>
                  <a:tcPr marL="74295" marR="74295"/>
                </a:tc>
                <a:tc>
                  <a:txBody>
                    <a:bodyPr/>
                    <a:lstStyle/>
                    <a:p>
                      <a:pPr algn="ctr"/>
                      <a:r>
                        <a:rPr lang="en-US" sz="4400" b="1" dirty="0"/>
                        <a:t>4</a:t>
                      </a:r>
                    </a:p>
                  </a:txBody>
                  <a:tcPr marL="74295" marR="74295"/>
                </a:tc>
                <a:extLst>
                  <a:ext uri="{0D108BD9-81ED-4DB2-BD59-A6C34878D82A}">
                    <a16:rowId xmlns:a16="http://schemas.microsoft.com/office/drawing/2014/main" xmlns="" val="10002"/>
                  </a:ext>
                </a:extLst>
              </a:tr>
              <a:tr h="370840">
                <a:tc>
                  <a:txBody>
                    <a:bodyPr/>
                    <a:lstStyle/>
                    <a:p>
                      <a:pPr algn="ctr"/>
                      <a:r>
                        <a:rPr lang="en-US" sz="4400" b="1" dirty="0">
                          <a:solidFill>
                            <a:srgbClr val="FFC000"/>
                          </a:solidFill>
                        </a:rPr>
                        <a:t>5</a:t>
                      </a:r>
                    </a:p>
                  </a:txBody>
                  <a:tcPr marL="74295" marR="74295"/>
                </a:tc>
                <a:tc>
                  <a:txBody>
                    <a:bodyPr/>
                    <a:lstStyle/>
                    <a:p>
                      <a:pPr algn="ctr"/>
                      <a:r>
                        <a:rPr lang="en-US" sz="4400" b="1" dirty="0"/>
                        <a:t>4</a:t>
                      </a:r>
                    </a:p>
                  </a:txBody>
                  <a:tcPr marL="74295" marR="74295"/>
                </a:tc>
                <a:tc>
                  <a:txBody>
                    <a:bodyPr/>
                    <a:lstStyle/>
                    <a:p>
                      <a:pPr algn="ctr"/>
                      <a:r>
                        <a:rPr lang="en-US" sz="4400" b="1" dirty="0">
                          <a:solidFill>
                            <a:schemeClr val="tx2">
                              <a:lumMod val="50000"/>
                            </a:schemeClr>
                          </a:solidFill>
                        </a:rPr>
                        <a:t>6</a:t>
                      </a:r>
                    </a:p>
                  </a:txBody>
                  <a:tcPr marL="74295" marR="74295"/>
                </a:tc>
                <a:tc>
                  <a:txBody>
                    <a:bodyPr/>
                    <a:lstStyle/>
                    <a:p>
                      <a:pPr algn="ctr"/>
                      <a:endParaRPr lang="en-US" sz="4400" b="1" dirty="0"/>
                    </a:p>
                  </a:txBody>
                  <a:tcPr marL="74295" marR="74295">
                    <a:noFill/>
                  </a:tcPr>
                </a:tc>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t>4</a:t>
                      </a:r>
                    </a:p>
                  </a:txBody>
                  <a:tcPr marL="74295" marR="74295"/>
                </a:tc>
                <a:tc>
                  <a:txBody>
                    <a:bodyPr/>
                    <a:lstStyle/>
                    <a:p>
                      <a:pPr algn="ctr"/>
                      <a:r>
                        <a:rPr lang="en-US" sz="4400" b="1" dirty="0">
                          <a:solidFill>
                            <a:srgbClr val="FFC000"/>
                          </a:solidFill>
                        </a:rPr>
                        <a:t>5</a:t>
                      </a:r>
                    </a:p>
                  </a:txBody>
                  <a:tcPr marL="74295" marR="74295"/>
                </a:tc>
                <a:tc>
                  <a:txBody>
                    <a:bodyPr/>
                    <a:lstStyle/>
                    <a:p>
                      <a:pPr algn="ctr"/>
                      <a:endParaRPr lang="en-US" sz="4400" b="1" dirty="0"/>
                    </a:p>
                  </a:txBody>
                  <a:tcPr marL="74295" marR="74295">
                    <a:noFill/>
                  </a:tcPr>
                </a:tc>
                <a:tc>
                  <a:txBody>
                    <a:bodyPr/>
                    <a:lstStyle/>
                    <a:p>
                      <a:pPr algn="ctr"/>
                      <a:r>
                        <a:rPr lang="en-US" sz="4400" b="1" dirty="0"/>
                        <a:t>4</a:t>
                      </a:r>
                    </a:p>
                  </a:txBody>
                  <a:tcPr marL="74295" marR="74295"/>
                </a:tc>
                <a:tc>
                  <a:txBody>
                    <a:bodyPr/>
                    <a:lstStyle/>
                    <a:p>
                      <a:pPr algn="ctr"/>
                      <a:r>
                        <a:rPr lang="en-US" sz="4400" b="1" dirty="0">
                          <a:solidFill>
                            <a:schemeClr val="tx2">
                              <a:lumMod val="50000"/>
                            </a:schemeClr>
                          </a:solidFill>
                        </a:rPr>
                        <a:t>6</a:t>
                      </a:r>
                    </a:p>
                  </a:txBody>
                  <a:tcPr marL="74295" marR="74295"/>
                </a:tc>
                <a:tc>
                  <a:txBody>
                    <a:bodyPr/>
                    <a:lstStyle/>
                    <a:p>
                      <a:pPr algn="ctr"/>
                      <a:r>
                        <a:rPr lang="en-US" sz="4400" b="1" dirty="0">
                          <a:solidFill>
                            <a:srgbClr val="FFC000"/>
                          </a:solidFill>
                        </a:rPr>
                        <a:t>5</a:t>
                      </a:r>
                    </a:p>
                  </a:txBody>
                  <a:tcPr marL="74295" marR="74295"/>
                </a:tc>
                <a:extLst>
                  <a:ext uri="{0D108BD9-81ED-4DB2-BD59-A6C34878D82A}">
                    <a16:rowId xmlns:a16="http://schemas.microsoft.com/office/drawing/2014/main" xmlns="" val="10003"/>
                  </a:ext>
                </a:extLst>
              </a:tr>
            </a:tbl>
          </a:graphicData>
        </a:graphic>
      </p:graphicFrame>
      <p:sp>
        <p:nvSpPr>
          <p:cNvPr id="5" name="TextBox 4"/>
          <p:cNvSpPr txBox="1"/>
          <p:nvPr/>
        </p:nvSpPr>
        <p:spPr>
          <a:xfrm>
            <a:off x="1263015" y="5042119"/>
            <a:ext cx="7714298" cy="1815882"/>
          </a:xfrm>
          <a:prstGeom prst="rect">
            <a:avLst/>
          </a:prstGeom>
          <a:noFill/>
        </p:spPr>
        <p:txBody>
          <a:bodyPr wrap="square" rtlCol="0">
            <a:spAutoFit/>
          </a:bodyPr>
          <a:lstStyle/>
          <a:p>
            <a:pPr algn="ctr"/>
            <a:r>
              <a:rPr lang="en-US" sz="2800" dirty="0"/>
              <a:t>What patterns do you notice? </a:t>
            </a:r>
          </a:p>
          <a:p>
            <a:pPr algn="ctr"/>
            <a:endParaRPr lang="en-US" sz="2800" dirty="0"/>
          </a:p>
          <a:p>
            <a:pPr algn="ctr"/>
            <a:r>
              <a:rPr lang="en-US" sz="2800" dirty="0"/>
              <a:t>Can anymore different squares be made with these numbers?</a:t>
            </a:r>
          </a:p>
        </p:txBody>
      </p:sp>
    </p:spTree>
    <p:extLst>
      <p:ext uri="{BB962C8B-B14F-4D97-AF65-F5344CB8AC3E}">
        <p14:creationId xmlns:p14="http://schemas.microsoft.com/office/powerpoint/2010/main" val="152323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4802" y="346065"/>
            <a:ext cx="8916395" cy="1446550"/>
          </a:xfrm>
          <a:prstGeom prst="rect">
            <a:avLst/>
          </a:prstGeom>
          <a:noFill/>
        </p:spPr>
        <p:txBody>
          <a:bodyPr wrap="square" rtlCol="0">
            <a:spAutoFit/>
          </a:bodyPr>
          <a:lstStyle/>
          <a:p>
            <a:pPr algn="ctr"/>
            <a:r>
              <a:rPr lang="en-GB" sz="4400" b="1" dirty="0"/>
              <a:t>Can you find a quick way of adding all these numbers together?</a:t>
            </a:r>
            <a:endParaRPr lang="en-US" sz="4400" dirty="0"/>
          </a:p>
        </p:txBody>
      </p:sp>
      <p:grpSp>
        <p:nvGrpSpPr>
          <p:cNvPr id="14" name="Group 13">
            <a:extLst>
              <a:ext uri="{FF2B5EF4-FFF2-40B4-BE49-F238E27FC236}">
                <a16:creationId xmlns:a16="http://schemas.microsoft.com/office/drawing/2014/main" xmlns="" id="{D63AFAD3-9650-41EE-9518-A3237081F61D}"/>
              </a:ext>
            </a:extLst>
          </p:cNvPr>
          <p:cNvGrpSpPr/>
          <p:nvPr/>
        </p:nvGrpSpPr>
        <p:grpSpPr>
          <a:xfrm>
            <a:off x="3073587" y="3012141"/>
            <a:ext cx="3521075" cy="1594485"/>
            <a:chOff x="3073587" y="3012141"/>
            <a:chExt cx="3521075" cy="1594485"/>
          </a:xfrm>
        </p:grpSpPr>
        <p:sp>
          <p:nvSpPr>
            <p:cNvPr id="10" name="Arc 9">
              <a:extLst>
                <a:ext uri="{FF2B5EF4-FFF2-40B4-BE49-F238E27FC236}">
                  <a16:creationId xmlns:a16="http://schemas.microsoft.com/office/drawing/2014/main" xmlns="" id="{9FBE92A1-9BEB-4035-BC53-8DF7C85F41E3}"/>
                </a:ext>
              </a:extLst>
            </p:cNvPr>
            <p:cNvSpPr/>
            <p:nvPr/>
          </p:nvSpPr>
          <p:spPr>
            <a:xfrm>
              <a:off x="3073587" y="3012141"/>
              <a:ext cx="3521075" cy="1089025"/>
            </a:xfrm>
            <a:prstGeom prst="arc">
              <a:avLst>
                <a:gd name="adj1" fmla="val 10814842"/>
                <a:gd name="adj2" fmla="val 0"/>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Arc 10">
              <a:extLst>
                <a:ext uri="{FF2B5EF4-FFF2-40B4-BE49-F238E27FC236}">
                  <a16:creationId xmlns:a16="http://schemas.microsoft.com/office/drawing/2014/main" xmlns="" id="{749EEE92-2C21-4C85-9D05-2D1BB7461A81}"/>
                </a:ext>
              </a:extLst>
            </p:cNvPr>
            <p:cNvSpPr/>
            <p:nvPr/>
          </p:nvSpPr>
          <p:spPr>
            <a:xfrm rot="10800000">
              <a:off x="3520627" y="3624281"/>
              <a:ext cx="2723515" cy="982345"/>
            </a:xfrm>
            <a:prstGeom prst="arc">
              <a:avLst>
                <a:gd name="adj1" fmla="val 10787264"/>
                <a:gd name="adj2" fmla="val 0"/>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2" name="Rectangle 3">
            <a:extLst>
              <a:ext uri="{FF2B5EF4-FFF2-40B4-BE49-F238E27FC236}">
                <a16:creationId xmlns:a16="http://schemas.microsoft.com/office/drawing/2014/main" xmlns="" id="{1772DBB2-BFDD-4A05-98EC-DD75B1807AA4}"/>
              </a:ext>
            </a:extLst>
          </p:cNvPr>
          <p:cNvSpPr>
            <a:spLocks noChangeArrowheads="1"/>
          </p:cNvSpPr>
          <p:nvPr/>
        </p:nvSpPr>
        <p:spPr bwMode="auto">
          <a:xfrm>
            <a:off x="0" y="0"/>
            <a:ext cx="990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3" name="Rectangle 4">
            <a:extLst>
              <a:ext uri="{FF2B5EF4-FFF2-40B4-BE49-F238E27FC236}">
                <a16:creationId xmlns:a16="http://schemas.microsoft.com/office/drawing/2014/main" xmlns="" id="{C8AB50C3-0BDA-4A21-BF37-5CC1D3575035}"/>
              </a:ext>
            </a:extLst>
          </p:cNvPr>
          <p:cNvSpPr>
            <a:spLocks noChangeArrowheads="1"/>
          </p:cNvSpPr>
          <p:nvPr/>
        </p:nvSpPr>
        <p:spPr bwMode="auto">
          <a:xfrm>
            <a:off x="-40339" y="3845859"/>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ja-JP" sz="3600" b="0" i="0" u="none" strike="noStrike" cap="none" normalizeH="0" baseline="0" dirty="0">
                <a:ln>
                  <a:noFill/>
                </a:ln>
                <a:solidFill>
                  <a:schemeClr val="tx1"/>
                </a:solidFill>
                <a:effectLst/>
                <a:latin typeface="Calibri" panose="020F0502020204030204" pitchFamily="34" charset="0"/>
                <a:ea typeface="MS Mincho" panose="02020609040205080304" pitchFamily="49" charset="-128"/>
                <a:cs typeface="Arial" panose="020B0604020202020204" pitchFamily="34" charset="0"/>
              </a:rPr>
              <a:t>1  2  3  4  5  6  7  8  9</a:t>
            </a:r>
            <a:endParaRPr kumimoji="0" lang="en-GB" altLang="ja-JP" sz="1800" b="0" i="0" u="none" strike="noStrike" cap="none" normalizeH="0" baseline="0" dirty="0">
              <a:ln>
                <a:noFill/>
              </a:ln>
              <a:solidFill>
                <a:schemeClr val="tx1"/>
              </a:solidFill>
              <a:effectLst/>
              <a:latin typeface="Arial" panose="020B0604020202020204" pitchFamily="34" charset="0"/>
            </a:endParaRPr>
          </a:p>
        </p:txBody>
      </p:sp>
      <p:sp>
        <p:nvSpPr>
          <p:cNvPr id="15" name="Rectangle 14">
            <a:extLst>
              <a:ext uri="{FF2B5EF4-FFF2-40B4-BE49-F238E27FC236}">
                <a16:creationId xmlns:a16="http://schemas.microsoft.com/office/drawing/2014/main" xmlns="" id="{FCC00F3B-9991-455F-8941-8A3C131B26B9}"/>
              </a:ext>
            </a:extLst>
          </p:cNvPr>
          <p:cNvSpPr/>
          <p:nvPr/>
        </p:nvSpPr>
        <p:spPr>
          <a:xfrm>
            <a:off x="3897841" y="5693663"/>
            <a:ext cx="1872565" cy="758669"/>
          </a:xfrm>
          <a:prstGeom prst="rect">
            <a:avLst/>
          </a:prstGeom>
        </p:spPr>
        <p:txBody>
          <a:bodyPr wrap="none">
            <a:spAutoFit/>
          </a:bodyPr>
          <a:lstStyle/>
          <a:p>
            <a:pPr algn="ctr">
              <a:lnSpc>
                <a:spcPct val="115000"/>
              </a:lnSpc>
              <a:spcAft>
                <a:spcPts val="1000"/>
              </a:spcAft>
            </a:pPr>
            <a:r>
              <a:rPr lang="en-GB" sz="4000" dirty="0">
                <a:latin typeface="Calibri" panose="020F0502020204030204" pitchFamily="34" charset="0"/>
                <a:ea typeface="MS Mincho" panose="02020609040205080304" pitchFamily="49" charset="-128"/>
                <a:cs typeface="Arial" panose="020B0604020202020204" pitchFamily="34" charset="0"/>
              </a:rPr>
              <a:t>total = ?</a:t>
            </a:r>
            <a:endParaRPr lang="en-GB" sz="4000" dirty="0">
              <a:effectLst/>
              <a:latin typeface="Calibri" panose="020F050202020403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30933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334" y="5318126"/>
            <a:ext cx="9032346" cy="1325563"/>
          </a:xfrm>
        </p:spPr>
        <p:txBody>
          <a:bodyPr>
            <a:normAutofit fontScale="90000"/>
          </a:bodyPr>
          <a:lstStyle/>
          <a:p>
            <a:pPr algn="ctr"/>
            <a:r>
              <a:rPr lang="en-GB" sz="3600" b="1" dirty="0"/>
              <a:t>How many ways can you arrange the numbers so that the rows, columns and diagonals still add up to 15?</a:t>
            </a:r>
            <a:r>
              <a:rPr lang="en-GB" b="1" dirty="0"/>
              <a:t/>
            </a:r>
            <a:br>
              <a:rPr lang="en-GB" b="1" dirty="0"/>
            </a:br>
            <a:r>
              <a:rPr lang="en-GB" sz="3100" dirty="0"/>
              <a:t>(15 is known as the ‘magic constant’.)</a:t>
            </a:r>
            <a:r>
              <a:rPr lang="en-GB" b="1" dirty="0"/>
              <a:t/>
            </a:r>
            <a:br>
              <a:rPr lang="en-GB" b="1" dirty="0"/>
            </a:br>
            <a:endParaRPr lang="en-US" b="1" dirty="0"/>
          </a:p>
        </p:txBody>
      </p:sp>
      <p:graphicFrame>
        <p:nvGraphicFramePr>
          <p:cNvPr id="4" name="Content Placeholder 3"/>
          <p:cNvGraphicFramePr>
            <a:graphicFrameLocks noGrp="1"/>
          </p:cNvGraphicFramePr>
          <p:nvPr>
            <p:ph idx="1"/>
            <p:extLst/>
          </p:nvPr>
        </p:nvGraphicFramePr>
        <p:xfrm>
          <a:off x="2568928" y="1931399"/>
          <a:ext cx="3880071" cy="2630853"/>
        </p:xfrm>
        <a:graphic>
          <a:graphicData uri="http://schemas.openxmlformats.org/drawingml/2006/table">
            <a:tbl>
              <a:tblPr firstRow="1" bandRow="1">
                <a:tableStyleId>{D113A9D2-9D6B-4929-AA2D-F23B5EE8CBE7}</a:tableStyleId>
              </a:tblPr>
              <a:tblGrid>
                <a:gridCol w="1293357">
                  <a:extLst>
                    <a:ext uri="{9D8B030D-6E8A-4147-A177-3AD203B41FA5}">
                      <a16:colId xmlns:a16="http://schemas.microsoft.com/office/drawing/2014/main" xmlns="" val="20000"/>
                    </a:ext>
                  </a:extLst>
                </a:gridCol>
                <a:gridCol w="1293357">
                  <a:extLst>
                    <a:ext uri="{9D8B030D-6E8A-4147-A177-3AD203B41FA5}">
                      <a16:colId xmlns:a16="http://schemas.microsoft.com/office/drawing/2014/main" xmlns="" val="20001"/>
                    </a:ext>
                  </a:extLst>
                </a:gridCol>
                <a:gridCol w="1293357">
                  <a:extLst>
                    <a:ext uri="{9D8B030D-6E8A-4147-A177-3AD203B41FA5}">
                      <a16:colId xmlns:a16="http://schemas.microsoft.com/office/drawing/2014/main" xmlns="" val="20002"/>
                    </a:ext>
                  </a:extLst>
                </a:gridCol>
              </a:tblGrid>
              <a:tr h="876951">
                <a:tc>
                  <a:txBody>
                    <a:bodyPr/>
                    <a:lstStyle/>
                    <a:p>
                      <a:pPr algn="ctr"/>
                      <a:r>
                        <a:rPr lang="en-US" sz="4400" dirty="0"/>
                        <a:t>4</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dirty="0"/>
                        <a:t>9</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dirty="0">
                          <a:solidFill>
                            <a:srgbClr val="FF0000"/>
                          </a:solidFill>
                        </a:rPr>
                        <a:t>2</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xmlns="" val="10000"/>
                  </a:ext>
                </a:extLst>
              </a:tr>
              <a:tr h="876951">
                <a:tc>
                  <a:txBody>
                    <a:bodyPr/>
                    <a:lstStyle/>
                    <a:p>
                      <a:pPr algn="ctr"/>
                      <a:r>
                        <a:rPr lang="en-US" sz="4400" b="1" dirty="0">
                          <a:solidFill>
                            <a:schemeClr val="accent6">
                              <a:lumMod val="50000"/>
                            </a:schemeClr>
                          </a:solidFill>
                        </a:rPr>
                        <a:t>3</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b="1" dirty="0">
                          <a:solidFill>
                            <a:srgbClr val="FFC000"/>
                          </a:solidFill>
                        </a:rPr>
                        <a:t>5</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b="1" dirty="0">
                          <a:solidFill>
                            <a:srgbClr val="FF0000"/>
                          </a:solidFill>
                        </a:rPr>
                        <a:t>7</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xmlns="" val="10001"/>
                  </a:ext>
                </a:extLst>
              </a:tr>
              <a:tr h="876951">
                <a:tc>
                  <a:txBody>
                    <a:bodyPr/>
                    <a:lstStyle/>
                    <a:p>
                      <a:pPr algn="ctr"/>
                      <a:r>
                        <a:rPr lang="en-US" sz="4400" b="1" dirty="0">
                          <a:solidFill>
                            <a:schemeClr val="accent6">
                              <a:lumMod val="50000"/>
                            </a:schemeClr>
                          </a:solidFill>
                        </a:rPr>
                        <a:t>8</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b="1" dirty="0">
                          <a:solidFill>
                            <a:schemeClr val="tx2">
                              <a:lumMod val="50000"/>
                            </a:schemeClr>
                          </a:solidFill>
                        </a:rPr>
                        <a:t>1</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r>
                        <a:rPr lang="en-US" sz="4400" b="1" dirty="0">
                          <a:solidFill>
                            <a:schemeClr val="tx2">
                              <a:lumMod val="50000"/>
                            </a:schemeClr>
                          </a:solidFill>
                        </a:rPr>
                        <a:t>6</a:t>
                      </a:r>
                    </a:p>
                  </a:txBody>
                  <a:tcPr marL="74295" marR="74295">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xmlns="" val="10002"/>
                  </a:ext>
                </a:extLst>
              </a:tr>
            </a:tbl>
          </a:graphicData>
        </a:graphic>
      </p:graphicFrame>
      <p:sp>
        <p:nvSpPr>
          <p:cNvPr id="3" name="TextBox 2"/>
          <p:cNvSpPr txBox="1"/>
          <p:nvPr/>
        </p:nvSpPr>
        <p:spPr>
          <a:xfrm>
            <a:off x="1930816" y="479215"/>
            <a:ext cx="6406359" cy="769441"/>
          </a:xfrm>
          <a:prstGeom prst="rect">
            <a:avLst/>
          </a:prstGeom>
          <a:noFill/>
        </p:spPr>
        <p:txBody>
          <a:bodyPr wrap="square" rtlCol="0">
            <a:spAutoFit/>
          </a:bodyPr>
          <a:lstStyle/>
          <a:p>
            <a:r>
              <a:rPr lang="en-GB" sz="4400" b="1" dirty="0"/>
              <a:t>The Luo Shu Magic Square</a:t>
            </a:r>
            <a:endParaRPr lang="en-US" sz="4400" dirty="0"/>
          </a:p>
        </p:txBody>
      </p:sp>
      <p:pic>
        <p:nvPicPr>
          <p:cNvPr id="5" name="Picture 4" descr="Screen Shot 2018-05-14 at 15.35.03.png"/>
          <p:cNvPicPr>
            <a:picLocks noChangeAspect="1"/>
          </p:cNvPicPr>
          <p:nvPr/>
        </p:nvPicPr>
        <p:blipFill>
          <a:blip r:embed="rId3"/>
          <a:stretch>
            <a:fillRect/>
          </a:stretch>
        </p:blipFill>
        <p:spPr>
          <a:xfrm>
            <a:off x="7131506" y="2147289"/>
            <a:ext cx="1661319" cy="2095500"/>
          </a:xfrm>
          <a:prstGeom prst="rect">
            <a:avLst/>
          </a:prstGeom>
        </p:spPr>
      </p:pic>
    </p:spTree>
    <p:extLst>
      <p:ext uri="{BB962C8B-B14F-4D97-AF65-F5344CB8AC3E}">
        <p14:creationId xmlns:p14="http://schemas.microsoft.com/office/powerpoint/2010/main" val="169474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073" y="5953126"/>
            <a:ext cx="8543925" cy="752475"/>
          </a:xfrm>
        </p:spPr>
        <p:txBody>
          <a:bodyPr>
            <a:normAutofit/>
          </a:bodyPr>
          <a:lstStyle/>
          <a:p>
            <a:pPr algn="ctr"/>
            <a:r>
              <a:rPr lang="en-US" sz="3600" dirty="0"/>
              <a:t>What do you notice about these variations?</a:t>
            </a:r>
          </a:p>
        </p:txBody>
      </p:sp>
      <p:graphicFrame>
        <p:nvGraphicFramePr>
          <p:cNvPr id="5" name="Table 4"/>
          <p:cNvGraphicFramePr>
            <a:graphicFrameLocks noGrp="1"/>
          </p:cNvGraphicFramePr>
          <p:nvPr>
            <p:extLst>
              <p:ext uri="{D42A27DB-BD31-4B8C-83A1-F6EECF244321}">
                <p14:modId xmlns:p14="http://schemas.microsoft.com/office/powerpoint/2010/main" val="260625639"/>
              </p:ext>
            </p:extLst>
          </p:nvPr>
        </p:nvGraphicFramePr>
        <p:xfrm>
          <a:off x="736071" y="531067"/>
          <a:ext cx="8543926" cy="5242560"/>
        </p:xfrm>
        <a:graphic>
          <a:graphicData uri="http://schemas.openxmlformats.org/drawingml/2006/table">
            <a:tbl>
              <a:tblPr firstRow="1" bandRow="1">
                <a:tableStyleId>{5C22544A-7EE6-4342-B048-85BDC9FD1C3A}</a:tableStyleId>
              </a:tblPr>
              <a:tblGrid>
                <a:gridCol w="569595">
                  <a:extLst>
                    <a:ext uri="{9D8B030D-6E8A-4147-A177-3AD203B41FA5}">
                      <a16:colId xmlns:a16="http://schemas.microsoft.com/office/drawing/2014/main" xmlns="" val="20000"/>
                    </a:ext>
                  </a:extLst>
                </a:gridCol>
                <a:gridCol w="569595">
                  <a:extLst>
                    <a:ext uri="{9D8B030D-6E8A-4147-A177-3AD203B41FA5}">
                      <a16:colId xmlns:a16="http://schemas.microsoft.com/office/drawing/2014/main" xmlns="" val="20001"/>
                    </a:ext>
                  </a:extLst>
                </a:gridCol>
                <a:gridCol w="569595">
                  <a:extLst>
                    <a:ext uri="{9D8B030D-6E8A-4147-A177-3AD203B41FA5}">
                      <a16:colId xmlns:a16="http://schemas.microsoft.com/office/drawing/2014/main" xmlns="" val="20002"/>
                    </a:ext>
                  </a:extLst>
                </a:gridCol>
                <a:gridCol w="569595">
                  <a:extLst>
                    <a:ext uri="{9D8B030D-6E8A-4147-A177-3AD203B41FA5}">
                      <a16:colId xmlns:a16="http://schemas.microsoft.com/office/drawing/2014/main" xmlns="" val="20003"/>
                    </a:ext>
                  </a:extLst>
                </a:gridCol>
                <a:gridCol w="569595">
                  <a:extLst>
                    <a:ext uri="{9D8B030D-6E8A-4147-A177-3AD203B41FA5}">
                      <a16:colId xmlns:a16="http://schemas.microsoft.com/office/drawing/2014/main" xmlns="" val="20004"/>
                    </a:ext>
                  </a:extLst>
                </a:gridCol>
                <a:gridCol w="569595">
                  <a:extLst>
                    <a:ext uri="{9D8B030D-6E8A-4147-A177-3AD203B41FA5}">
                      <a16:colId xmlns:a16="http://schemas.microsoft.com/office/drawing/2014/main" xmlns="" val="20005"/>
                    </a:ext>
                  </a:extLst>
                </a:gridCol>
                <a:gridCol w="569595">
                  <a:extLst>
                    <a:ext uri="{9D8B030D-6E8A-4147-A177-3AD203B41FA5}">
                      <a16:colId xmlns:a16="http://schemas.microsoft.com/office/drawing/2014/main" xmlns="" val="20006"/>
                    </a:ext>
                  </a:extLst>
                </a:gridCol>
                <a:gridCol w="569595">
                  <a:extLst>
                    <a:ext uri="{9D8B030D-6E8A-4147-A177-3AD203B41FA5}">
                      <a16:colId xmlns:a16="http://schemas.microsoft.com/office/drawing/2014/main" xmlns="" val="20007"/>
                    </a:ext>
                  </a:extLst>
                </a:gridCol>
                <a:gridCol w="569595">
                  <a:extLst>
                    <a:ext uri="{9D8B030D-6E8A-4147-A177-3AD203B41FA5}">
                      <a16:colId xmlns:a16="http://schemas.microsoft.com/office/drawing/2014/main" xmlns="" val="20008"/>
                    </a:ext>
                  </a:extLst>
                </a:gridCol>
                <a:gridCol w="569595">
                  <a:extLst>
                    <a:ext uri="{9D8B030D-6E8A-4147-A177-3AD203B41FA5}">
                      <a16:colId xmlns:a16="http://schemas.microsoft.com/office/drawing/2014/main" xmlns="" val="20009"/>
                    </a:ext>
                  </a:extLst>
                </a:gridCol>
                <a:gridCol w="569595">
                  <a:extLst>
                    <a:ext uri="{9D8B030D-6E8A-4147-A177-3AD203B41FA5}">
                      <a16:colId xmlns:a16="http://schemas.microsoft.com/office/drawing/2014/main" xmlns="" val="20010"/>
                    </a:ext>
                  </a:extLst>
                </a:gridCol>
                <a:gridCol w="471698">
                  <a:extLst>
                    <a:ext uri="{9D8B030D-6E8A-4147-A177-3AD203B41FA5}">
                      <a16:colId xmlns:a16="http://schemas.microsoft.com/office/drawing/2014/main" xmlns="" val="20011"/>
                    </a:ext>
                  </a:extLst>
                </a:gridCol>
                <a:gridCol w="667493">
                  <a:extLst>
                    <a:ext uri="{9D8B030D-6E8A-4147-A177-3AD203B41FA5}">
                      <a16:colId xmlns:a16="http://schemas.microsoft.com/office/drawing/2014/main" xmlns="" val="20012"/>
                    </a:ext>
                  </a:extLst>
                </a:gridCol>
                <a:gridCol w="569595">
                  <a:extLst>
                    <a:ext uri="{9D8B030D-6E8A-4147-A177-3AD203B41FA5}">
                      <a16:colId xmlns:a16="http://schemas.microsoft.com/office/drawing/2014/main" xmlns="" val="20013"/>
                    </a:ext>
                  </a:extLst>
                </a:gridCol>
                <a:gridCol w="569595">
                  <a:extLst>
                    <a:ext uri="{9D8B030D-6E8A-4147-A177-3AD203B41FA5}">
                      <a16:colId xmlns:a16="http://schemas.microsoft.com/office/drawing/2014/main" xmlns="" val="20014"/>
                    </a:ext>
                  </a:extLst>
                </a:gridCol>
              </a:tblGrid>
              <a:tr h="370840">
                <a:tc>
                  <a:txBody>
                    <a:bodyPr/>
                    <a:lstStyle/>
                    <a:p>
                      <a:pPr algn="ctr"/>
                      <a:r>
                        <a:rPr lang="en-US" sz="4000" b="1" dirty="0">
                          <a:solidFill>
                            <a:schemeClr val="bg1"/>
                          </a:solidFill>
                        </a:rPr>
                        <a:t>4</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solidFill>
                          <a:schemeClr val="tx1"/>
                        </a:solidFill>
                      </a:endParaRP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solidFill>
                          <a:schemeClr val="tx1"/>
                        </a:solidFill>
                      </a:endParaRP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4000" b="1" dirty="0">
                          <a:solidFill>
                            <a:schemeClr val="tx1"/>
                          </a:solidFill>
                        </a:rPr>
                        <a:t>6</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tx1"/>
                          </a:solidFill>
                        </a:rPr>
                        <a:t>1</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solidFill>
                          <a:schemeClr val="tx1"/>
                        </a:solidFill>
                      </a:endParaRP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tx1"/>
                          </a:solidFill>
                        </a:rPr>
                        <a:t>6</a:t>
                      </a:r>
                    </a:p>
                  </a:txBody>
                  <a:tcPr marL="74295" marR="74295">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0"/>
                  </a:ext>
                </a:extLst>
              </a:tr>
              <a:tr h="370840">
                <a:tc>
                  <a:txBody>
                    <a:bodyPr/>
                    <a:lstStyle/>
                    <a:p>
                      <a:pPr algn="ctr"/>
                      <a:r>
                        <a:rPr lang="en-US" sz="4000" b="1" dirty="0">
                          <a:solidFill>
                            <a:schemeClr val="accent6">
                              <a:lumMod val="50000"/>
                            </a:schemeClr>
                          </a:solidFill>
                        </a:rPr>
                        <a:t>3</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t>1</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7</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chemeClr val="bg1"/>
                          </a:solidFill>
                        </a:rPr>
                        <a:t>9</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1</a:t>
                      </a:r>
                    </a:p>
                  </a:txBody>
                  <a:tcPr marL="74295" marR="74295">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1"/>
                  </a:ext>
                </a:extLst>
              </a:tr>
              <a:tr h="370840">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1</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2"/>
                  </a:ext>
                </a:extLst>
              </a:tr>
              <a:tr h="464608">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500" b="0"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GB"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b="0"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b="0"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0840">
                <a:tc>
                  <a:txBody>
                    <a:bodyPr/>
                    <a:lstStyle/>
                    <a:p>
                      <a:pPr algn="ctr"/>
                      <a:endParaRPr lang="en-US" sz="2800" b="1"/>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3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8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70840">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1</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5"/>
                  </a:ext>
                </a:extLst>
              </a:tr>
              <a:tr h="370840">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t>1</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C000"/>
                          </a:solidFill>
                        </a:rPr>
                        <a:t>5</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1</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6"/>
                  </a:ext>
                </a:extLst>
              </a:tr>
              <a:tr h="370840">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9</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3</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bg1"/>
                          </a:solidFill>
                        </a:rPr>
                        <a:t>4</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1</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chemeClr val="accent6">
                              <a:lumMod val="50000"/>
                            </a:schemeClr>
                          </a:solidFill>
                        </a:rPr>
                        <a:t>8</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endParaRPr lang="en-US" sz="4000" b="1" dirty="0"/>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4000" b="1" dirty="0">
                          <a:solidFill>
                            <a:srgbClr val="FF0000"/>
                          </a:solidFill>
                        </a:rPr>
                        <a:t>2</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solidFill>
                            <a:srgbClr val="FF0000"/>
                          </a:solidFill>
                        </a:rPr>
                        <a:t>7</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tc>
                  <a:txBody>
                    <a:bodyPr/>
                    <a:lstStyle/>
                    <a:p>
                      <a:pPr algn="ctr"/>
                      <a:r>
                        <a:rPr lang="en-US" sz="4000" b="1" dirty="0"/>
                        <a:t>6</a:t>
                      </a:r>
                    </a:p>
                  </a:txBody>
                  <a:tcPr marL="74295" marR="74295">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450670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t>Luo Shu Magic Square </a:t>
            </a:r>
            <a:br>
              <a:rPr lang="en-GB" b="1" dirty="0"/>
            </a:br>
            <a:r>
              <a:rPr lang="en-GB" b="1" dirty="0"/>
              <a:t>with 5 taken from each number</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4707166"/>
              </p:ext>
            </p:extLst>
          </p:nvPr>
        </p:nvGraphicFramePr>
        <p:xfrm>
          <a:off x="1577341" y="2089778"/>
          <a:ext cx="6827070" cy="2993211"/>
        </p:xfrm>
        <a:graphic>
          <a:graphicData uri="http://schemas.openxmlformats.org/drawingml/2006/table">
            <a:tbl>
              <a:tblPr firstRow="1" bandRow="1">
                <a:tableStyleId>{D113A9D2-9D6B-4929-AA2D-F23B5EE8CBE7}</a:tableStyleId>
              </a:tblPr>
              <a:tblGrid>
                <a:gridCol w="2275690">
                  <a:extLst>
                    <a:ext uri="{9D8B030D-6E8A-4147-A177-3AD203B41FA5}">
                      <a16:colId xmlns:a16="http://schemas.microsoft.com/office/drawing/2014/main" xmlns="" val="20000"/>
                    </a:ext>
                  </a:extLst>
                </a:gridCol>
                <a:gridCol w="2275690">
                  <a:extLst>
                    <a:ext uri="{9D8B030D-6E8A-4147-A177-3AD203B41FA5}">
                      <a16:colId xmlns:a16="http://schemas.microsoft.com/office/drawing/2014/main" xmlns="" val="20001"/>
                    </a:ext>
                  </a:extLst>
                </a:gridCol>
                <a:gridCol w="2275690">
                  <a:extLst>
                    <a:ext uri="{9D8B030D-6E8A-4147-A177-3AD203B41FA5}">
                      <a16:colId xmlns:a16="http://schemas.microsoft.com/office/drawing/2014/main" xmlns="" val="20002"/>
                    </a:ext>
                  </a:extLst>
                </a:gridCol>
              </a:tblGrid>
              <a:tr h="997737">
                <a:tc>
                  <a:txBody>
                    <a:bodyPr/>
                    <a:lstStyle/>
                    <a:p>
                      <a:pPr algn="ctr"/>
                      <a:r>
                        <a:rPr lang="en-US" sz="4400" dirty="0"/>
                        <a:t>-1</a:t>
                      </a:r>
                    </a:p>
                  </a:txBody>
                  <a:tcPr marL="74295" marR="74295" anchor="ctr"/>
                </a:tc>
                <a:tc>
                  <a:txBody>
                    <a:bodyPr/>
                    <a:lstStyle/>
                    <a:p>
                      <a:pPr algn="ctr"/>
                      <a:r>
                        <a:rPr lang="en-US" sz="4400" dirty="0">
                          <a:solidFill>
                            <a:schemeClr val="tx1"/>
                          </a:solidFill>
                        </a:rPr>
                        <a:t>+4</a:t>
                      </a:r>
                    </a:p>
                  </a:txBody>
                  <a:tcPr marL="74295" marR="74295" anchor="ctr"/>
                </a:tc>
                <a:tc>
                  <a:txBody>
                    <a:bodyPr/>
                    <a:lstStyle/>
                    <a:p>
                      <a:pPr algn="ctr"/>
                      <a:r>
                        <a:rPr lang="en-US" sz="4400" dirty="0">
                          <a:solidFill>
                            <a:srgbClr val="FF0000"/>
                          </a:solidFill>
                        </a:rPr>
                        <a:t>-3</a:t>
                      </a:r>
                    </a:p>
                  </a:txBody>
                  <a:tcPr marL="74295" marR="74295" anchor="ctr"/>
                </a:tc>
                <a:extLst>
                  <a:ext uri="{0D108BD9-81ED-4DB2-BD59-A6C34878D82A}">
                    <a16:rowId xmlns:a16="http://schemas.microsoft.com/office/drawing/2014/main" xmlns="" val="10000"/>
                  </a:ext>
                </a:extLst>
              </a:tr>
              <a:tr h="997737">
                <a:tc>
                  <a:txBody>
                    <a:bodyPr/>
                    <a:lstStyle/>
                    <a:p>
                      <a:pPr algn="ctr"/>
                      <a:r>
                        <a:rPr lang="en-US" sz="4400" b="1" dirty="0">
                          <a:solidFill>
                            <a:schemeClr val="accent6">
                              <a:lumMod val="50000"/>
                            </a:schemeClr>
                          </a:solidFill>
                        </a:rPr>
                        <a:t>-2</a:t>
                      </a:r>
                    </a:p>
                  </a:txBody>
                  <a:tcPr marL="74295" marR="74295" anchor="ctr"/>
                </a:tc>
                <a:tc>
                  <a:txBody>
                    <a:bodyPr/>
                    <a:lstStyle/>
                    <a:p>
                      <a:pPr algn="ctr"/>
                      <a:r>
                        <a:rPr lang="en-US" sz="4400" b="1" dirty="0">
                          <a:solidFill>
                            <a:srgbClr val="FFC000"/>
                          </a:solidFill>
                        </a:rPr>
                        <a:t>0</a:t>
                      </a:r>
                    </a:p>
                  </a:txBody>
                  <a:tcPr marL="74295" marR="74295" anchor="ctr"/>
                </a:tc>
                <a:tc>
                  <a:txBody>
                    <a:bodyPr/>
                    <a:lstStyle/>
                    <a:p>
                      <a:pPr algn="ctr"/>
                      <a:r>
                        <a:rPr lang="en-US" sz="4400" b="1" dirty="0">
                          <a:solidFill>
                            <a:schemeClr val="accent6">
                              <a:lumMod val="50000"/>
                            </a:schemeClr>
                          </a:solidFill>
                        </a:rPr>
                        <a:t>+2</a:t>
                      </a:r>
                    </a:p>
                  </a:txBody>
                  <a:tcPr marL="74295" marR="74295" anchor="ctr"/>
                </a:tc>
                <a:extLst>
                  <a:ext uri="{0D108BD9-81ED-4DB2-BD59-A6C34878D82A}">
                    <a16:rowId xmlns:a16="http://schemas.microsoft.com/office/drawing/2014/main" xmlns="" val="10001"/>
                  </a:ext>
                </a:extLst>
              </a:tr>
              <a:tr h="997737">
                <a:tc>
                  <a:txBody>
                    <a:bodyPr/>
                    <a:lstStyle/>
                    <a:p>
                      <a:pPr algn="ctr"/>
                      <a:r>
                        <a:rPr lang="en-US" sz="4400" b="1" dirty="0">
                          <a:solidFill>
                            <a:srgbClr val="FF0000"/>
                          </a:solidFill>
                        </a:rPr>
                        <a:t>+3</a:t>
                      </a:r>
                    </a:p>
                  </a:txBody>
                  <a:tcPr marL="74295" marR="74295" anchor="ctr"/>
                </a:tc>
                <a:tc>
                  <a:txBody>
                    <a:bodyPr/>
                    <a:lstStyle/>
                    <a:p>
                      <a:pPr algn="ctr"/>
                      <a:r>
                        <a:rPr lang="en-US" sz="4400" b="1" dirty="0">
                          <a:solidFill>
                            <a:schemeClr val="tx1"/>
                          </a:solidFill>
                        </a:rPr>
                        <a:t>-4</a:t>
                      </a:r>
                    </a:p>
                  </a:txBody>
                  <a:tcPr marL="74295" marR="74295" anchor="ctr"/>
                </a:tc>
                <a:tc>
                  <a:txBody>
                    <a:bodyPr/>
                    <a:lstStyle/>
                    <a:p>
                      <a:pPr algn="ctr"/>
                      <a:r>
                        <a:rPr lang="en-US" sz="4400" b="1" dirty="0">
                          <a:solidFill>
                            <a:schemeClr val="bg1"/>
                          </a:solidFill>
                        </a:rPr>
                        <a:t>+1</a:t>
                      </a:r>
                    </a:p>
                  </a:txBody>
                  <a:tcPr marL="74295" marR="74295" anchor="ctr"/>
                </a:tc>
                <a:extLst>
                  <a:ext uri="{0D108BD9-81ED-4DB2-BD59-A6C34878D82A}">
                    <a16:rowId xmlns:a16="http://schemas.microsoft.com/office/drawing/2014/main" xmlns="" val="10002"/>
                  </a:ext>
                </a:extLst>
              </a:tr>
            </a:tbl>
          </a:graphicData>
        </a:graphic>
      </p:graphicFrame>
      <p:sp>
        <p:nvSpPr>
          <p:cNvPr id="5" name="Title 1"/>
          <p:cNvSpPr txBox="1">
            <a:spLocks/>
          </p:cNvSpPr>
          <p:nvPr/>
        </p:nvSpPr>
        <p:spPr>
          <a:xfrm>
            <a:off x="681038" y="5597526"/>
            <a:ext cx="8543925" cy="7524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What do you notice about this pattern?</a:t>
            </a:r>
          </a:p>
        </p:txBody>
      </p:sp>
    </p:spTree>
    <p:extLst>
      <p:ext uri="{BB962C8B-B14F-4D97-AF65-F5344CB8AC3E}">
        <p14:creationId xmlns:p14="http://schemas.microsoft.com/office/powerpoint/2010/main" val="2041969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198" y="340933"/>
            <a:ext cx="8814368" cy="837142"/>
          </a:xfrm>
        </p:spPr>
        <p:txBody>
          <a:bodyPr>
            <a:normAutofit fontScale="90000"/>
          </a:bodyPr>
          <a:lstStyle/>
          <a:p>
            <a:pPr algn="ctr"/>
            <a:r>
              <a:rPr lang="en-US" sz="3600" dirty="0"/>
              <a:t>What patterns can be found in the Luo Shu Square?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265" y="2249714"/>
            <a:ext cx="2043113" cy="310121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9851" y="1451429"/>
            <a:ext cx="2811138" cy="4903408"/>
          </a:xfrm>
          <a:prstGeom prst="rect">
            <a:avLst/>
          </a:prstGeom>
        </p:spPr>
      </p:pic>
    </p:spTree>
    <p:extLst>
      <p:ext uri="{BB962C8B-B14F-4D97-AF65-F5344CB8AC3E}">
        <p14:creationId xmlns:p14="http://schemas.microsoft.com/office/powerpoint/2010/main" val="773942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2CDD75-3B2B-4BD9-B062-13D6C92426C9}"/>
              </a:ext>
            </a:extLst>
          </p:cNvPr>
          <p:cNvSpPr>
            <a:spLocks noGrp="1"/>
          </p:cNvSpPr>
          <p:nvPr>
            <p:ph type="title"/>
          </p:nvPr>
        </p:nvSpPr>
        <p:spPr>
          <a:xfrm>
            <a:off x="681038" y="365126"/>
            <a:ext cx="8811305" cy="1325563"/>
          </a:xfrm>
        </p:spPr>
        <p:txBody>
          <a:bodyPr>
            <a:normAutofit/>
          </a:bodyPr>
          <a:lstStyle/>
          <a:p>
            <a:r>
              <a:rPr lang="en-US" sz="3200" dirty="0"/>
              <a:t>What patterns can be found in the Luo Shu Square?</a:t>
            </a:r>
            <a:endParaRPr lang="en-GB" sz="3200" dirty="0"/>
          </a:p>
        </p:txBody>
      </p:sp>
      <p:graphicFrame>
        <p:nvGraphicFramePr>
          <p:cNvPr id="4" name="Content Placeholder 3">
            <a:extLst>
              <a:ext uri="{FF2B5EF4-FFF2-40B4-BE49-F238E27FC236}">
                <a16:creationId xmlns:a16="http://schemas.microsoft.com/office/drawing/2014/main" xmlns="" id="{A507E5DE-3C80-422F-AC7F-47D2F1E1E4F4}"/>
              </a:ext>
            </a:extLst>
          </p:cNvPr>
          <p:cNvGraphicFramePr>
            <a:graphicFrameLocks noGrp="1"/>
          </p:cNvGraphicFramePr>
          <p:nvPr>
            <p:ph idx="1"/>
            <p:extLst>
              <p:ext uri="{D42A27DB-BD31-4B8C-83A1-F6EECF244321}">
                <p14:modId xmlns:p14="http://schemas.microsoft.com/office/powerpoint/2010/main" val="2868426182"/>
              </p:ext>
            </p:extLst>
          </p:nvPr>
        </p:nvGraphicFramePr>
        <p:xfrm>
          <a:off x="3122563" y="2849032"/>
          <a:ext cx="3660873" cy="2286000"/>
        </p:xfrm>
        <a:graphic>
          <a:graphicData uri="http://schemas.openxmlformats.org/drawingml/2006/table">
            <a:tbl>
              <a:tblPr firstRow="1" bandRow="1">
                <a:tableStyleId>{D113A9D2-9D6B-4929-AA2D-F23B5EE8CBE7}</a:tableStyleId>
              </a:tblPr>
              <a:tblGrid>
                <a:gridCol w="1220291">
                  <a:extLst>
                    <a:ext uri="{9D8B030D-6E8A-4147-A177-3AD203B41FA5}">
                      <a16:colId xmlns:a16="http://schemas.microsoft.com/office/drawing/2014/main" xmlns="" val="20000"/>
                    </a:ext>
                  </a:extLst>
                </a:gridCol>
                <a:gridCol w="1220291">
                  <a:extLst>
                    <a:ext uri="{9D8B030D-6E8A-4147-A177-3AD203B41FA5}">
                      <a16:colId xmlns:a16="http://schemas.microsoft.com/office/drawing/2014/main" xmlns="" val="20001"/>
                    </a:ext>
                  </a:extLst>
                </a:gridCol>
                <a:gridCol w="1220291">
                  <a:extLst>
                    <a:ext uri="{9D8B030D-6E8A-4147-A177-3AD203B41FA5}">
                      <a16:colId xmlns:a16="http://schemas.microsoft.com/office/drawing/2014/main" xmlns="" val="20002"/>
                    </a:ext>
                  </a:extLst>
                </a:gridCol>
              </a:tblGrid>
              <a:tr h="745400">
                <a:tc>
                  <a:txBody>
                    <a:bodyPr/>
                    <a:lstStyle/>
                    <a:p>
                      <a:pPr algn="ctr"/>
                      <a:r>
                        <a:rPr lang="en-US" sz="4400" b="0" dirty="0">
                          <a:solidFill>
                            <a:schemeClr val="bg1">
                              <a:lumMod val="65000"/>
                            </a:schemeClr>
                          </a:solidFill>
                        </a:rPr>
                        <a:t>4</a:t>
                      </a:r>
                    </a:p>
                  </a:txBody>
                  <a:tcPr marL="74295" marR="74295">
                    <a:solidFill>
                      <a:schemeClr val="bg2"/>
                    </a:solidFill>
                  </a:tcPr>
                </a:tc>
                <a:tc>
                  <a:txBody>
                    <a:bodyPr/>
                    <a:lstStyle/>
                    <a:p>
                      <a:pPr algn="ctr"/>
                      <a:r>
                        <a:rPr lang="en-US" sz="4400" b="0" dirty="0">
                          <a:solidFill>
                            <a:schemeClr val="bg1">
                              <a:lumMod val="65000"/>
                            </a:schemeClr>
                          </a:solidFill>
                        </a:rPr>
                        <a:t>9</a:t>
                      </a:r>
                    </a:p>
                  </a:txBody>
                  <a:tcPr marL="74295" marR="74295">
                    <a:solidFill>
                      <a:schemeClr val="bg2"/>
                    </a:solidFill>
                  </a:tcPr>
                </a:tc>
                <a:tc>
                  <a:txBody>
                    <a:bodyPr/>
                    <a:lstStyle/>
                    <a:p>
                      <a:pPr algn="ctr"/>
                      <a:r>
                        <a:rPr lang="en-US" sz="4400" b="0" dirty="0">
                          <a:solidFill>
                            <a:schemeClr val="bg1">
                              <a:lumMod val="65000"/>
                            </a:schemeClr>
                          </a:solidFill>
                        </a:rPr>
                        <a:t>2</a:t>
                      </a:r>
                    </a:p>
                  </a:txBody>
                  <a:tcPr marL="74295" marR="74295">
                    <a:solidFill>
                      <a:schemeClr val="bg2"/>
                    </a:solidFill>
                  </a:tcPr>
                </a:tc>
                <a:extLst>
                  <a:ext uri="{0D108BD9-81ED-4DB2-BD59-A6C34878D82A}">
                    <a16:rowId xmlns:a16="http://schemas.microsoft.com/office/drawing/2014/main" xmlns="" val="10000"/>
                  </a:ext>
                </a:extLst>
              </a:tr>
              <a:tr h="745400">
                <a:tc>
                  <a:txBody>
                    <a:bodyPr/>
                    <a:lstStyle/>
                    <a:p>
                      <a:pPr algn="ctr"/>
                      <a:r>
                        <a:rPr lang="en-US" sz="4400" b="0" dirty="0">
                          <a:solidFill>
                            <a:schemeClr val="bg1">
                              <a:lumMod val="65000"/>
                            </a:schemeClr>
                          </a:solidFill>
                        </a:rPr>
                        <a:t>3</a:t>
                      </a:r>
                    </a:p>
                  </a:txBody>
                  <a:tcPr marL="74295" marR="74295">
                    <a:solidFill>
                      <a:schemeClr val="bg2"/>
                    </a:solidFill>
                  </a:tcPr>
                </a:tc>
                <a:tc>
                  <a:txBody>
                    <a:bodyPr/>
                    <a:lstStyle/>
                    <a:p>
                      <a:pPr algn="ctr"/>
                      <a:r>
                        <a:rPr lang="en-US" sz="4400" b="0" dirty="0">
                          <a:solidFill>
                            <a:schemeClr val="bg1">
                              <a:lumMod val="65000"/>
                            </a:schemeClr>
                          </a:solidFill>
                        </a:rPr>
                        <a:t>5</a:t>
                      </a:r>
                    </a:p>
                  </a:txBody>
                  <a:tcPr marL="74295" marR="74295">
                    <a:solidFill>
                      <a:schemeClr val="bg2"/>
                    </a:solidFill>
                  </a:tcPr>
                </a:tc>
                <a:tc>
                  <a:txBody>
                    <a:bodyPr/>
                    <a:lstStyle/>
                    <a:p>
                      <a:pPr algn="ctr"/>
                      <a:r>
                        <a:rPr lang="en-US" sz="4400" b="0" dirty="0">
                          <a:solidFill>
                            <a:schemeClr val="bg1">
                              <a:lumMod val="65000"/>
                            </a:schemeClr>
                          </a:solidFill>
                        </a:rPr>
                        <a:t>7</a:t>
                      </a:r>
                    </a:p>
                  </a:txBody>
                  <a:tcPr marL="74295" marR="74295">
                    <a:solidFill>
                      <a:schemeClr val="bg2"/>
                    </a:solidFill>
                  </a:tcPr>
                </a:tc>
                <a:extLst>
                  <a:ext uri="{0D108BD9-81ED-4DB2-BD59-A6C34878D82A}">
                    <a16:rowId xmlns:a16="http://schemas.microsoft.com/office/drawing/2014/main" xmlns="" val="10001"/>
                  </a:ext>
                </a:extLst>
              </a:tr>
              <a:tr h="745400">
                <a:tc>
                  <a:txBody>
                    <a:bodyPr/>
                    <a:lstStyle/>
                    <a:p>
                      <a:pPr algn="ctr"/>
                      <a:r>
                        <a:rPr lang="en-US" sz="4400" b="0" dirty="0">
                          <a:solidFill>
                            <a:schemeClr val="bg1">
                              <a:lumMod val="65000"/>
                            </a:schemeClr>
                          </a:solidFill>
                        </a:rPr>
                        <a:t>8</a:t>
                      </a:r>
                    </a:p>
                  </a:txBody>
                  <a:tcPr marL="74295" marR="74295">
                    <a:solidFill>
                      <a:schemeClr val="bg2"/>
                    </a:solidFill>
                  </a:tcPr>
                </a:tc>
                <a:tc>
                  <a:txBody>
                    <a:bodyPr/>
                    <a:lstStyle/>
                    <a:p>
                      <a:pPr algn="ctr"/>
                      <a:r>
                        <a:rPr lang="en-US" sz="4400" b="0" dirty="0">
                          <a:solidFill>
                            <a:schemeClr val="bg1">
                              <a:lumMod val="65000"/>
                            </a:schemeClr>
                          </a:solidFill>
                        </a:rPr>
                        <a:t>1</a:t>
                      </a:r>
                    </a:p>
                  </a:txBody>
                  <a:tcPr marL="74295" marR="74295">
                    <a:solidFill>
                      <a:schemeClr val="bg2"/>
                    </a:solidFill>
                  </a:tcPr>
                </a:tc>
                <a:tc>
                  <a:txBody>
                    <a:bodyPr/>
                    <a:lstStyle/>
                    <a:p>
                      <a:pPr algn="ctr"/>
                      <a:r>
                        <a:rPr lang="en-US" sz="4400" b="0" dirty="0">
                          <a:solidFill>
                            <a:schemeClr val="bg1">
                              <a:lumMod val="65000"/>
                            </a:schemeClr>
                          </a:solidFill>
                        </a:rPr>
                        <a:t>6</a:t>
                      </a:r>
                    </a:p>
                  </a:txBody>
                  <a:tcPr marL="74295" marR="74295">
                    <a:solidFill>
                      <a:schemeClr val="bg2"/>
                    </a:solidFill>
                  </a:tcPr>
                </a:tc>
                <a:extLst>
                  <a:ext uri="{0D108BD9-81ED-4DB2-BD59-A6C34878D82A}">
                    <a16:rowId xmlns:a16="http://schemas.microsoft.com/office/drawing/2014/main" xmlns="" val="10002"/>
                  </a:ext>
                </a:extLst>
              </a:tr>
            </a:tbl>
          </a:graphicData>
        </a:graphic>
      </p:graphicFrame>
      <p:graphicFrame>
        <p:nvGraphicFramePr>
          <p:cNvPr id="5" name="Table 4">
            <a:extLst>
              <a:ext uri="{FF2B5EF4-FFF2-40B4-BE49-F238E27FC236}">
                <a16:creationId xmlns:a16="http://schemas.microsoft.com/office/drawing/2014/main" xmlns="" id="{E6AC631D-9252-4370-BE97-156868E68F93}"/>
              </a:ext>
            </a:extLst>
          </p:cNvPr>
          <p:cNvGraphicFramePr>
            <a:graphicFrameLocks noGrp="1"/>
          </p:cNvGraphicFramePr>
          <p:nvPr>
            <p:extLst>
              <p:ext uri="{D42A27DB-BD31-4B8C-83A1-F6EECF244321}">
                <p14:modId xmlns:p14="http://schemas.microsoft.com/office/powerpoint/2010/main" val="1067741611"/>
              </p:ext>
            </p:extLst>
          </p:nvPr>
        </p:nvGraphicFramePr>
        <p:xfrm>
          <a:off x="3122563" y="2849032"/>
          <a:ext cx="3660873" cy="2286000"/>
        </p:xfrm>
        <a:graphic>
          <a:graphicData uri="http://schemas.openxmlformats.org/drawingml/2006/table">
            <a:tbl>
              <a:tblPr firstRow="1" bandRow="1">
                <a:tableStyleId>{D113A9D2-9D6B-4929-AA2D-F23B5EE8CBE7}</a:tableStyleId>
              </a:tblPr>
              <a:tblGrid>
                <a:gridCol w="1220291">
                  <a:extLst>
                    <a:ext uri="{9D8B030D-6E8A-4147-A177-3AD203B41FA5}">
                      <a16:colId xmlns:a16="http://schemas.microsoft.com/office/drawing/2014/main" xmlns="" val="20000"/>
                    </a:ext>
                  </a:extLst>
                </a:gridCol>
                <a:gridCol w="1220291">
                  <a:extLst>
                    <a:ext uri="{9D8B030D-6E8A-4147-A177-3AD203B41FA5}">
                      <a16:colId xmlns:a16="http://schemas.microsoft.com/office/drawing/2014/main" xmlns="" val="20001"/>
                    </a:ext>
                  </a:extLst>
                </a:gridCol>
                <a:gridCol w="1220291">
                  <a:extLst>
                    <a:ext uri="{9D8B030D-6E8A-4147-A177-3AD203B41FA5}">
                      <a16:colId xmlns:a16="http://schemas.microsoft.com/office/drawing/2014/main" xmlns="" val="20002"/>
                    </a:ext>
                  </a:extLst>
                </a:gridCol>
              </a:tblGrid>
              <a:tr h="741892">
                <a:tc>
                  <a:txBody>
                    <a:bodyPr/>
                    <a:lstStyle/>
                    <a:p>
                      <a:pPr algn="ctr"/>
                      <a:r>
                        <a:rPr lang="en-US" sz="4400" b="0" dirty="0">
                          <a:solidFill>
                            <a:schemeClr val="bg1"/>
                          </a:solidFill>
                        </a:rPr>
                        <a:t>8</a:t>
                      </a:r>
                    </a:p>
                  </a:txBody>
                  <a:tcPr marL="74295" marR="74295">
                    <a:solidFill>
                      <a:schemeClr val="bg2"/>
                    </a:solidFill>
                  </a:tcPr>
                </a:tc>
                <a:tc>
                  <a:txBody>
                    <a:bodyPr/>
                    <a:lstStyle/>
                    <a:p>
                      <a:pPr algn="ctr"/>
                      <a:r>
                        <a:rPr lang="en-US" sz="4400" b="0" dirty="0">
                          <a:solidFill>
                            <a:schemeClr val="bg1"/>
                          </a:solidFill>
                        </a:rPr>
                        <a:t>3</a:t>
                      </a:r>
                    </a:p>
                  </a:txBody>
                  <a:tcPr marL="74295" marR="74295">
                    <a:solidFill>
                      <a:schemeClr val="bg2"/>
                    </a:solidFill>
                  </a:tcPr>
                </a:tc>
                <a:tc>
                  <a:txBody>
                    <a:bodyPr/>
                    <a:lstStyle/>
                    <a:p>
                      <a:pPr algn="ctr"/>
                      <a:r>
                        <a:rPr lang="en-US" sz="4400" b="0" dirty="0">
                          <a:solidFill>
                            <a:schemeClr val="bg1"/>
                          </a:solidFill>
                        </a:rPr>
                        <a:t>4</a:t>
                      </a:r>
                    </a:p>
                  </a:txBody>
                  <a:tcPr marL="74295" marR="74295">
                    <a:solidFill>
                      <a:schemeClr val="bg2"/>
                    </a:solidFill>
                  </a:tcPr>
                </a:tc>
                <a:extLst>
                  <a:ext uri="{0D108BD9-81ED-4DB2-BD59-A6C34878D82A}">
                    <a16:rowId xmlns:a16="http://schemas.microsoft.com/office/drawing/2014/main" xmlns="" val="10000"/>
                  </a:ext>
                </a:extLst>
              </a:tr>
              <a:tr h="745400">
                <a:tc>
                  <a:txBody>
                    <a:bodyPr/>
                    <a:lstStyle/>
                    <a:p>
                      <a:pPr algn="ctr"/>
                      <a:r>
                        <a:rPr lang="en-US" sz="4400" b="0" dirty="0">
                          <a:solidFill>
                            <a:schemeClr val="bg1"/>
                          </a:solidFill>
                        </a:rPr>
                        <a:t>1</a:t>
                      </a:r>
                    </a:p>
                  </a:txBody>
                  <a:tcPr marL="74295" marR="74295">
                    <a:solidFill>
                      <a:schemeClr val="bg2"/>
                    </a:solidFill>
                  </a:tcPr>
                </a:tc>
                <a:tc>
                  <a:txBody>
                    <a:bodyPr/>
                    <a:lstStyle/>
                    <a:p>
                      <a:pPr algn="ctr"/>
                      <a:r>
                        <a:rPr lang="en-US" sz="4400" b="0" dirty="0">
                          <a:solidFill>
                            <a:schemeClr val="bg1"/>
                          </a:solidFill>
                        </a:rPr>
                        <a:t>5</a:t>
                      </a:r>
                    </a:p>
                  </a:txBody>
                  <a:tcPr marL="74295" marR="74295">
                    <a:solidFill>
                      <a:schemeClr val="bg2"/>
                    </a:solidFill>
                  </a:tcPr>
                </a:tc>
                <a:tc>
                  <a:txBody>
                    <a:bodyPr/>
                    <a:lstStyle/>
                    <a:p>
                      <a:pPr algn="ctr"/>
                      <a:r>
                        <a:rPr lang="en-US" sz="4400" b="0" dirty="0">
                          <a:solidFill>
                            <a:schemeClr val="bg1"/>
                          </a:solidFill>
                        </a:rPr>
                        <a:t>9</a:t>
                      </a:r>
                    </a:p>
                  </a:txBody>
                  <a:tcPr marL="74295" marR="74295">
                    <a:solidFill>
                      <a:schemeClr val="bg2"/>
                    </a:solidFill>
                  </a:tcPr>
                </a:tc>
                <a:extLst>
                  <a:ext uri="{0D108BD9-81ED-4DB2-BD59-A6C34878D82A}">
                    <a16:rowId xmlns:a16="http://schemas.microsoft.com/office/drawing/2014/main" xmlns="" val="10001"/>
                  </a:ext>
                </a:extLst>
              </a:tr>
              <a:tr h="745400">
                <a:tc>
                  <a:txBody>
                    <a:bodyPr/>
                    <a:lstStyle/>
                    <a:p>
                      <a:pPr algn="ctr"/>
                      <a:r>
                        <a:rPr lang="en-US" sz="4400" b="0" dirty="0">
                          <a:solidFill>
                            <a:schemeClr val="bg1"/>
                          </a:solidFill>
                        </a:rPr>
                        <a:t>6</a:t>
                      </a:r>
                    </a:p>
                  </a:txBody>
                  <a:tcPr marL="74295" marR="74295">
                    <a:solidFill>
                      <a:schemeClr val="bg2"/>
                    </a:solidFill>
                  </a:tcPr>
                </a:tc>
                <a:tc>
                  <a:txBody>
                    <a:bodyPr/>
                    <a:lstStyle/>
                    <a:p>
                      <a:pPr algn="ctr"/>
                      <a:r>
                        <a:rPr lang="en-US" sz="4400" b="0" dirty="0">
                          <a:solidFill>
                            <a:schemeClr val="bg1"/>
                          </a:solidFill>
                        </a:rPr>
                        <a:t>7</a:t>
                      </a:r>
                    </a:p>
                  </a:txBody>
                  <a:tcPr marL="74295" marR="74295">
                    <a:solidFill>
                      <a:schemeClr val="bg2"/>
                    </a:solidFill>
                  </a:tcPr>
                </a:tc>
                <a:tc>
                  <a:txBody>
                    <a:bodyPr/>
                    <a:lstStyle/>
                    <a:p>
                      <a:pPr algn="ctr"/>
                      <a:r>
                        <a:rPr lang="en-US" sz="4400" b="0" dirty="0">
                          <a:solidFill>
                            <a:schemeClr val="bg1"/>
                          </a:solidFill>
                        </a:rPr>
                        <a:t>2</a:t>
                      </a:r>
                    </a:p>
                  </a:txBody>
                  <a:tcPr marL="74295" marR="74295">
                    <a:solidFill>
                      <a:schemeClr val="bg2"/>
                    </a:solidFill>
                  </a:tcPr>
                </a:tc>
                <a:extLst>
                  <a:ext uri="{0D108BD9-81ED-4DB2-BD59-A6C34878D82A}">
                    <a16:rowId xmlns:a16="http://schemas.microsoft.com/office/drawing/2014/main" xmlns="" val="10002"/>
                  </a:ext>
                </a:extLst>
              </a:tr>
            </a:tbl>
          </a:graphicData>
        </a:graphic>
      </p:graphicFrame>
      <p:grpSp>
        <p:nvGrpSpPr>
          <p:cNvPr id="6" name="Group 5">
            <a:extLst>
              <a:ext uri="{FF2B5EF4-FFF2-40B4-BE49-F238E27FC236}">
                <a16:creationId xmlns:a16="http://schemas.microsoft.com/office/drawing/2014/main" xmlns="" id="{CC5EB95D-426A-438E-A1B0-A73FDFF36727}"/>
              </a:ext>
            </a:extLst>
          </p:cNvPr>
          <p:cNvGrpSpPr/>
          <p:nvPr/>
        </p:nvGrpSpPr>
        <p:grpSpPr>
          <a:xfrm>
            <a:off x="3713172" y="3230033"/>
            <a:ext cx="2462742" cy="1568449"/>
            <a:chOff x="7924800" y="2849032"/>
            <a:chExt cx="3031067" cy="1568449"/>
          </a:xfrm>
        </p:grpSpPr>
        <p:cxnSp>
          <p:nvCxnSpPr>
            <p:cNvPr id="7" name="Straight Connector 6">
              <a:extLst>
                <a:ext uri="{FF2B5EF4-FFF2-40B4-BE49-F238E27FC236}">
                  <a16:creationId xmlns:a16="http://schemas.microsoft.com/office/drawing/2014/main" xmlns="" id="{955F4192-4C21-4D2B-A527-2A52924B13B3}"/>
                </a:ext>
              </a:extLst>
            </p:cNvPr>
            <p:cNvCxnSpPr/>
            <p:nvPr/>
          </p:nvCxnSpPr>
          <p:spPr>
            <a:xfrm>
              <a:off x="10955867" y="3611032"/>
              <a:ext cx="0" cy="8064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429DDFEF-439B-4E7A-97A2-DEF13DEC1612}"/>
                </a:ext>
              </a:extLst>
            </p:cNvPr>
            <p:cNvCxnSpPr/>
            <p:nvPr/>
          </p:nvCxnSpPr>
          <p:spPr>
            <a:xfrm flipV="1">
              <a:off x="9450741" y="2878668"/>
              <a:ext cx="1505126" cy="1523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xmlns="" id="{9313B9B3-9E86-4619-B899-F6B6831BB473}"/>
                </a:ext>
              </a:extLst>
            </p:cNvPr>
            <p:cNvCxnSpPr/>
            <p:nvPr/>
          </p:nvCxnSpPr>
          <p:spPr>
            <a:xfrm flipH="1">
              <a:off x="7924800" y="2878667"/>
              <a:ext cx="3031067" cy="7323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01AE7855-5F0A-4587-8C0F-DFDBE3901DF8}"/>
                </a:ext>
              </a:extLst>
            </p:cNvPr>
            <p:cNvCxnSpPr/>
            <p:nvPr/>
          </p:nvCxnSpPr>
          <p:spPr>
            <a:xfrm>
              <a:off x="7941733" y="2878667"/>
              <a:ext cx="0" cy="7323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8BE87D30-5154-437F-9290-7C4FFAD4FD39}"/>
                </a:ext>
              </a:extLst>
            </p:cNvPr>
            <p:cNvCxnSpPr/>
            <p:nvPr/>
          </p:nvCxnSpPr>
          <p:spPr>
            <a:xfrm flipH="1" flipV="1">
              <a:off x="7924800" y="2878667"/>
              <a:ext cx="3031067" cy="152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A94528CB-A5A3-452F-B1D9-1407D3265348}"/>
                </a:ext>
              </a:extLst>
            </p:cNvPr>
            <p:cNvCxnSpPr/>
            <p:nvPr/>
          </p:nvCxnSpPr>
          <p:spPr>
            <a:xfrm flipV="1">
              <a:off x="7924800" y="3611032"/>
              <a:ext cx="3031067" cy="7916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D27DF6CA-E68E-4948-B46C-F9AD70659C60}"/>
                </a:ext>
              </a:extLst>
            </p:cNvPr>
            <p:cNvCxnSpPr/>
            <p:nvPr/>
          </p:nvCxnSpPr>
          <p:spPr>
            <a:xfrm flipH="1">
              <a:off x="7924800" y="2849032"/>
              <a:ext cx="1525941" cy="156844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xmlns="" id="{C406A3B4-982A-4A13-BE13-FFEF61CEC777}"/>
              </a:ext>
            </a:extLst>
          </p:cNvPr>
          <p:cNvGrpSpPr/>
          <p:nvPr/>
        </p:nvGrpSpPr>
        <p:grpSpPr>
          <a:xfrm>
            <a:off x="3711596" y="3230032"/>
            <a:ext cx="2465894" cy="1598085"/>
            <a:chOff x="7922860" y="2849031"/>
            <a:chExt cx="3034947" cy="1598085"/>
          </a:xfrm>
        </p:grpSpPr>
        <p:cxnSp>
          <p:nvCxnSpPr>
            <p:cNvPr id="15" name="Straight Connector 14">
              <a:extLst>
                <a:ext uri="{FF2B5EF4-FFF2-40B4-BE49-F238E27FC236}">
                  <a16:creationId xmlns:a16="http://schemas.microsoft.com/office/drawing/2014/main" xmlns="" id="{4B011BCF-02D5-4584-88A6-454F168ED3EF}"/>
                </a:ext>
              </a:extLst>
            </p:cNvPr>
            <p:cNvCxnSpPr/>
            <p:nvPr/>
          </p:nvCxnSpPr>
          <p:spPr>
            <a:xfrm>
              <a:off x="7924800" y="3611032"/>
              <a:ext cx="3031067" cy="8064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07B0EF1D-026F-4E61-B254-33169DA387EF}"/>
                </a:ext>
              </a:extLst>
            </p:cNvPr>
            <p:cNvCxnSpPr/>
            <p:nvPr/>
          </p:nvCxnSpPr>
          <p:spPr>
            <a:xfrm>
              <a:off x="9450741" y="2849031"/>
              <a:ext cx="1505126" cy="15980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9D7737F1-6300-42FD-B21A-CFD8FBE35C0A}"/>
                </a:ext>
              </a:extLst>
            </p:cNvPr>
            <p:cNvCxnSpPr/>
            <p:nvPr/>
          </p:nvCxnSpPr>
          <p:spPr>
            <a:xfrm flipH="1">
              <a:off x="9450741" y="2849032"/>
              <a:ext cx="150706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7C17EE2F-481C-459E-8FBE-536F491DA542}"/>
                </a:ext>
              </a:extLst>
            </p:cNvPr>
            <p:cNvCxnSpPr/>
            <p:nvPr/>
          </p:nvCxnSpPr>
          <p:spPr>
            <a:xfrm flipV="1">
              <a:off x="7924800" y="2849031"/>
              <a:ext cx="3031067" cy="155363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D689527D-866F-4305-AE03-DABB6730A790}"/>
                </a:ext>
              </a:extLst>
            </p:cNvPr>
            <p:cNvCxnSpPr/>
            <p:nvPr/>
          </p:nvCxnSpPr>
          <p:spPr>
            <a:xfrm flipH="1">
              <a:off x="7924800" y="4402667"/>
              <a:ext cx="1515533" cy="1481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86CCAD13-3303-480E-993E-AD9B275D8F01}"/>
                </a:ext>
              </a:extLst>
            </p:cNvPr>
            <p:cNvCxnSpPr/>
            <p:nvPr/>
          </p:nvCxnSpPr>
          <p:spPr>
            <a:xfrm>
              <a:off x="7922860" y="2863853"/>
              <a:ext cx="1517473" cy="1553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FE36BC3-CDE5-457C-81C6-211EB1B5038D}"/>
                </a:ext>
              </a:extLst>
            </p:cNvPr>
            <p:cNvCxnSpPr/>
            <p:nvPr/>
          </p:nvCxnSpPr>
          <p:spPr>
            <a:xfrm flipH="1" flipV="1">
              <a:off x="7922860" y="2878667"/>
              <a:ext cx="3021991" cy="73236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294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xit" presetSubtype="0" fill="hold" nodeType="clickEffect">
                                  <p:stCondLst>
                                    <p:cond delay="0"/>
                                  </p:stCondLst>
                                  <p:childTnLst>
                                    <p:animEffect transition="out" filter="dissolve">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905" y="580945"/>
            <a:ext cx="2552171" cy="2893244"/>
          </a:xfrm>
        </p:spPr>
        <p:txBody>
          <a:bodyPr>
            <a:normAutofit fontScale="90000"/>
          </a:bodyPr>
          <a:lstStyle/>
          <a:p>
            <a:pPr algn="ctr"/>
            <a:r>
              <a:rPr lang="en-US" b="1" dirty="0"/>
              <a:t>Balancing a magic square, </a:t>
            </a:r>
            <a:br>
              <a:rPr lang="en-US" b="1" dirty="0"/>
            </a:br>
            <a:r>
              <a:rPr lang="it-IT" b="1" dirty="0"/>
              <a:t>can </a:t>
            </a:r>
            <a:r>
              <a:rPr lang="it-IT" b="1" dirty="0" err="1"/>
              <a:t>it</a:t>
            </a:r>
            <a:r>
              <a:rPr lang="it-IT" b="1" dirty="0"/>
              <a:t> be </a:t>
            </a:r>
            <a:r>
              <a:rPr lang="it-IT" b="1" dirty="0" err="1"/>
              <a:t>done</a:t>
            </a:r>
            <a:r>
              <a:rPr lang="it-IT" b="1" dirty="0"/>
              <a:t>?</a:t>
            </a:r>
            <a:r>
              <a:rPr lang="en-US" b="1" dirty="0"/>
              <a:t/>
            </a:r>
            <a:br>
              <a:rPr lang="en-US" b="1" dirty="0"/>
            </a:br>
            <a:endParaRPr lang="en-US" b="1"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1125" y="510357"/>
            <a:ext cx="4355750" cy="5922955"/>
          </a:xfrm>
          <a:prstGeom prst="rect">
            <a:avLst/>
          </a:prstGeom>
        </p:spPr>
      </p:pic>
    </p:spTree>
    <p:extLst>
      <p:ext uri="{BB962C8B-B14F-4D97-AF65-F5344CB8AC3E}">
        <p14:creationId xmlns:p14="http://schemas.microsoft.com/office/powerpoint/2010/main" val="1820499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705" y="297393"/>
            <a:ext cx="3044295" cy="6188075"/>
          </a:xfrm>
        </p:spPr>
        <p:txBody>
          <a:bodyPr anchor="t">
            <a:normAutofit/>
          </a:bodyPr>
          <a:lstStyle/>
          <a:p>
            <a:r>
              <a:rPr lang="en-US" dirty="0"/>
              <a:t>Feng </a:t>
            </a:r>
            <a:r>
              <a:rPr lang="en-US" dirty="0" err="1"/>
              <a:t>Shui</a:t>
            </a:r>
            <a:r>
              <a:rPr lang="en-US" dirty="0"/>
              <a:t> </a:t>
            </a:r>
            <a:r>
              <a:rPr lang="en-US" dirty="0" err="1"/>
              <a:t>Bagua</a:t>
            </a:r>
            <a:r>
              <a:rPr lang="en-US" dirty="0"/>
              <a:t/>
            </a:r>
            <a:br>
              <a:rPr lang="en-US" dirty="0"/>
            </a:br>
            <a:r>
              <a:rPr lang="en-US" sz="2800" dirty="0"/>
              <a:t>Turn the paper until ‘fire’ is pointing south. Look at the </a:t>
            </a:r>
            <a:r>
              <a:rPr lang="en-US" sz="2800" dirty="0" err="1"/>
              <a:t>Bagua</a:t>
            </a:r>
            <a:r>
              <a:rPr lang="en-US" sz="2800" dirty="0"/>
              <a:t> octagon and the classroom. Do you notice any correspondences? The </a:t>
            </a:r>
            <a:r>
              <a:rPr lang="en-US" sz="2800" dirty="0" err="1"/>
              <a:t>bagua</a:t>
            </a:r>
            <a:r>
              <a:rPr lang="en-US" sz="2800" dirty="0"/>
              <a:t> is also about balancing 8 different areas of life. </a:t>
            </a:r>
            <a:r>
              <a:rPr lang="en-US" dirty="0"/>
              <a:t/>
            </a:r>
            <a:br>
              <a:rPr lang="en-US" dirty="0"/>
            </a:b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8203" y="706572"/>
            <a:ext cx="5530314" cy="5487941"/>
          </a:xfrm>
          <a:prstGeom prst="rect">
            <a:avLst/>
          </a:prstGeom>
        </p:spPr>
      </p:pic>
    </p:spTree>
    <p:extLst>
      <p:ext uri="{BB962C8B-B14F-4D97-AF65-F5344CB8AC3E}">
        <p14:creationId xmlns:p14="http://schemas.microsoft.com/office/powerpoint/2010/main" val="74466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286" y="84665"/>
            <a:ext cx="2955570" cy="2692400"/>
          </a:xfrm>
        </p:spPr>
        <p:txBody>
          <a:bodyPr anchor="t">
            <a:normAutofit fontScale="90000"/>
          </a:bodyPr>
          <a:lstStyle/>
          <a:p>
            <a:r>
              <a:rPr lang="en-US" sz="2800" dirty="0"/>
              <a:t>The one thousand year old </a:t>
            </a:r>
            <a:r>
              <a:rPr lang="en-US" sz="2800" dirty="0" err="1"/>
              <a:t>Jaina</a:t>
            </a:r>
            <a:r>
              <a:rPr lang="en-US" sz="2800" dirty="0"/>
              <a:t> square from </a:t>
            </a:r>
            <a:r>
              <a:rPr lang="en-US" sz="2800" dirty="0" err="1"/>
              <a:t>Parshvanatha</a:t>
            </a:r>
            <a:r>
              <a:rPr lang="en-US" sz="2800" dirty="0"/>
              <a:t> temple in Madhya Pradesh in India. Do you </a:t>
            </a:r>
            <a:r>
              <a:rPr lang="en-US" sz="2800" dirty="0" err="1"/>
              <a:t>recognise</a:t>
            </a:r>
            <a:r>
              <a:rPr lang="en-US" sz="2800" dirty="0"/>
              <a:t> any of the numbers?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8891" y="470648"/>
            <a:ext cx="3501748" cy="614530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200" y="2777065"/>
            <a:ext cx="2877656" cy="3664076"/>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457790948"/>
              </p:ext>
            </p:extLst>
          </p:nvPr>
        </p:nvGraphicFramePr>
        <p:xfrm>
          <a:off x="6810637" y="2286001"/>
          <a:ext cx="2971540" cy="3979332"/>
        </p:xfrm>
        <a:graphic>
          <a:graphicData uri="http://schemas.openxmlformats.org/drawingml/2006/table">
            <a:tbl>
              <a:tblPr firstRow="1" bandRow="1">
                <a:tableStyleId>{5C22544A-7EE6-4342-B048-85BDC9FD1C3A}</a:tableStyleId>
              </a:tblPr>
              <a:tblGrid>
                <a:gridCol w="742885">
                  <a:extLst>
                    <a:ext uri="{9D8B030D-6E8A-4147-A177-3AD203B41FA5}">
                      <a16:colId xmlns:a16="http://schemas.microsoft.com/office/drawing/2014/main" xmlns="" val="20000"/>
                    </a:ext>
                  </a:extLst>
                </a:gridCol>
                <a:gridCol w="742885">
                  <a:extLst>
                    <a:ext uri="{9D8B030D-6E8A-4147-A177-3AD203B41FA5}">
                      <a16:colId xmlns:a16="http://schemas.microsoft.com/office/drawing/2014/main" xmlns="" val="20001"/>
                    </a:ext>
                  </a:extLst>
                </a:gridCol>
                <a:gridCol w="742885">
                  <a:extLst>
                    <a:ext uri="{9D8B030D-6E8A-4147-A177-3AD203B41FA5}">
                      <a16:colId xmlns:a16="http://schemas.microsoft.com/office/drawing/2014/main" xmlns="" val="20002"/>
                    </a:ext>
                  </a:extLst>
                </a:gridCol>
                <a:gridCol w="742885">
                  <a:extLst>
                    <a:ext uri="{9D8B030D-6E8A-4147-A177-3AD203B41FA5}">
                      <a16:colId xmlns:a16="http://schemas.microsoft.com/office/drawing/2014/main" xmlns="" val="20003"/>
                    </a:ext>
                  </a:extLst>
                </a:gridCol>
              </a:tblGrid>
              <a:tr h="994833">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7</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12</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14</a:t>
                      </a:r>
                    </a:p>
                  </a:txBody>
                  <a:tcPr marL="74295" marR="74295" anchor="ctr">
                    <a:solidFill>
                      <a:schemeClr val="tx2">
                        <a:lumMod val="75000"/>
                      </a:schemeClr>
                    </a:solidFill>
                  </a:tcPr>
                </a:tc>
                <a:extLst>
                  <a:ext uri="{0D108BD9-81ED-4DB2-BD59-A6C34878D82A}">
                    <a16:rowId xmlns:a16="http://schemas.microsoft.com/office/drawing/2014/main" xmlns="" val="10000"/>
                  </a:ext>
                </a:extLst>
              </a:tr>
              <a:tr h="994833">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2</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13</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8</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11</a:t>
                      </a:r>
                    </a:p>
                  </a:txBody>
                  <a:tcPr marL="74295" marR="74295" anchor="ctr">
                    <a:solidFill>
                      <a:schemeClr val="tx2">
                        <a:lumMod val="75000"/>
                      </a:schemeClr>
                    </a:solidFill>
                  </a:tcPr>
                </a:tc>
                <a:extLst>
                  <a:ext uri="{0D108BD9-81ED-4DB2-BD59-A6C34878D82A}">
                    <a16:rowId xmlns:a16="http://schemas.microsoft.com/office/drawing/2014/main" xmlns="" val="10001"/>
                  </a:ext>
                </a:extLst>
              </a:tr>
              <a:tr h="994833">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16</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3</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10</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5</a:t>
                      </a:r>
                    </a:p>
                  </a:txBody>
                  <a:tcPr marL="74295" marR="74295" anchor="ctr">
                    <a:solidFill>
                      <a:schemeClr val="tx2">
                        <a:lumMod val="75000"/>
                      </a:schemeClr>
                    </a:solidFill>
                  </a:tcPr>
                </a:tc>
                <a:extLst>
                  <a:ext uri="{0D108BD9-81ED-4DB2-BD59-A6C34878D82A}">
                    <a16:rowId xmlns:a16="http://schemas.microsoft.com/office/drawing/2014/main" xmlns="" val="10002"/>
                  </a:ext>
                </a:extLst>
              </a:tr>
              <a:tr h="994833">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9</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6</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15</a:t>
                      </a:r>
                    </a:p>
                  </a:txBody>
                  <a:tcPr marL="74295" marR="74295" anchor="ctr">
                    <a:solidFill>
                      <a:schemeClr val="tx2">
                        <a:lumMod val="75000"/>
                      </a:schemeClr>
                    </a:solidFill>
                  </a:tcPr>
                </a:tc>
                <a:tc>
                  <a:txBody>
                    <a:bodyPr/>
                    <a:lstStyle/>
                    <a:p>
                      <a:pPr algn="ctr"/>
                      <a:r>
                        <a:rPr lang="en-US" sz="4000" b="0" i="0" dirty="0">
                          <a:solidFill>
                            <a:schemeClr val="accent4">
                              <a:lumMod val="20000"/>
                              <a:lumOff val="80000"/>
                            </a:schemeClr>
                          </a:solidFill>
                          <a:latin typeface="Malayalam Sangam MN"/>
                          <a:ea typeface="Malayalam Sangam MN" charset="0"/>
                          <a:cs typeface="Malayalam Sangam MN"/>
                        </a:rPr>
                        <a:t>4</a:t>
                      </a:r>
                    </a:p>
                  </a:txBody>
                  <a:tcPr marL="74295" marR="74295" anchor="ctr">
                    <a:solidFill>
                      <a:schemeClr val="tx2">
                        <a:lumMod val="75000"/>
                      </a:schemeClr>
                    </a:solidFill>
                  </a:tcPr>
                </a:tc>
                <a:extLst>
                  <a:ext uri="{0D108BD9-81ED-4DB2-BD59-A6C34878D82A}">
                    <a16:rowId xmlns:a16="http://schemas.microsoft.com/office/drawing/2014/main" xmlns="" val="10003"/>
                  </a:ext>
                </a:extLst>
              </a:tr>
            </a:tbl>
          </a:graphicData>
        </a:graphic>
      </p:graphicFrame>
      <p:sp>
        <p:nvSpPr>
          <p:cNvPr id="7" name="Rectangle 6"/>
          <p:cNvSpPr/>
          <p:nvPr/>
        </p:nvSpPr>
        <p:spPr>
          <a:xfrm>
            <a:off x="6783486" y="6215198"/>
            <a:ext cx="2971538" cy="584775"/>
          </a:xfrm>
          <a:prstGeom prst="rect">
            <a:avLst/>
          </a:prstGeom>
        </p:spPr>
        <p:txBody>
          <a:bodyPr wrap="square">
            <a:spAutoFit/>
          </a:bodyPr>
          <a:lstStyle/>
          <a:p>
            <a:r>
              <a:rPr lang="en-GB" sz="1600" dirty="0"/>
              <a:t>What is the magic constant? In how many ways can you reach it?</a:t>
            </a:r>
          </a:p>
        </p:txBody>
      </p:sp>
    </p:spTree>
    <p:extLst>
      <p:ext uri="{BB962C8B-B14F-4D97-AF65-F5344CB8AC3E}">
        <p14:creationId xmlns:p14="http://schemas.microsoft.com/office/powerpoint/2010/main" val="45165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29869"/>
            <a:ext cx="2336288" cy="3367960"/>
          </a:xfrm>
        </p:spPr>
        <p:txBody>
          <a:bodyPr>
            <a:noAutofit/>
          </a:bodyPr>
          <a:lstStyle/>
          <a:p>
            <a:pPr algn="ctr"/>
            <a:r>
              <a:rPr lang="en-US" sz="3200" b="1" dirty="0"/>
              <a:t>An Islamic magic square from the </a:t>
            </a:r>
            <a:r>
              <a:rPr lang="en-US" sz="3200" i="1" dirty="0"/>
              <a:t>Shams al-</a:t>
            </a:r>
            <a:r>
              <a:rPr lang="en-US" sz="3200" i="1" dirty="0" err="1"/>
              <a:t>Ma'arif</a:t>
            </a:r>
            <a:r>
              <a:rPr lang="en-US" sz="3200" i="1" dirty="0"/>
              <a:t> by Ahmed al-</a:t>
            </a:r>
            <a:r>
              <a:rPr lang="en-US" sz="3200" i="1" dirty="0" err="1"/>
              <a:t>Buni</a:t>
            </a:r>
            <a:r>
              <a:rPr lang="en-US" sz="3200" i="1" dirty="0"/>
              <a:t> 1225CE </a:t>
            </a:r>
            <a:br>
              <a:rPr lang="en-US" sz="3200" i="1" dirty="0"/>
            </a:br>
            <a:r>
              <a:rPr lang="en-US" sz="3200" i="1" dirty="0"/>
              <a:t> </a:t>
            </a:r>
            <a:br>
              <a:rPr lang="en-US" sz="3200" i="1" dirty="0"/>
            </a:br>
            <a:r>
              <a:rPr lang="en-US" sz="3200" dirty="0"/>
              <a:t>Do you </a:t>
            </a:r>
            <a:r>
              <a:rPr lang="en-US" sz="3200" dirty="0" err="1"/>
              <a:t>recognise</a:t>
            </a:r>
            <a:r>
              <a:rPr lang="en-US" sz="3200" dirty="0"/>
              <a:t> any of the numbers in the square?</a:t>
            </a:r>
            <a:br>
              <a:rPr lang="en-US" sz="3200" dirty="0"/>
            </a:br>
            <a:r>
              <a:rPr lang="en-US" sz="3200" b="1" dirty="0"/>
              <a:t> </a:t>
            </a:r>
          </a:p>
        </p:txBody>
      </p:sp>
      <p:pic>
        <p:nvPicPr>
          <p:cNvPr id="6" name="Picture 5" descr="Screen Shot 2018-05-14 at 12.43.17.png"/>
          <p:cNvPicPr>
            <a:picLocks noChangeAspect="1"/>
          </p:cNvPicPr>
          <p:nvPr/>
        </p:nvPicPr>
        <p:blipFill>
          <a:blip r:embed="rId3"/>
          <a:stretch>
            <a:fillRect/>
          </a:stretch>
        </p:blipFill>
        <p:spPr>
          <a:xfrm>
            <a:off x="2538869" y="1165468"/>
            <a:ext cx="4753302" cy="4232361"/>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997627320"/>
              </p:ext>
            </p:extLst>
          </p:nvPr>
        </p:nvGraphicFramePr>
        <p:xfrm>
          <a:off x="7292171" y="1829439"/>
          <a:ext cx="2435628" cy="3324528"/>
        </p:xfrm>
        <a:graphic>
          <a:graphicData uri="http://schemas.openxmlformats.org/drawingml/2006/table">
            <a:tbl>
              <a:tblPr firstRow="1" bandRow="1">
                <a:tableStyleId>{5C22544A-7EE6-4342-B048-85BDC9FD1C3A}</a:tableStyleId>
              </a:tblPr>
              <a:tblGrid>
                <a:gridCol w="608907">
                  <a:extLst>
                    <a:ext uri="{9D8B030D-6E8A-4147-A177-3AD203B41FA5}">
                      <a16:colId xmlns:a16="http://schemas.microsoft.com/office/drawing/2014/main" xmlns="" val="20000"/>
                    </a:ext>
                  </a:extLst>
                </a:gridCol>
                <a:gridCol w="608907">
                  <a:extLst>
                    <a:ext uri="{9D8B030D-6E8A-4147-A177-3AD203B41FA5}">
                      <a16:colId xmlns:a16="http://schemas.microsoft.com/office/drawing/2014/main" xmlns="" val="20001"/>
                    </a:ext>
                  </a:extLst>
                </a:gridCol>
                <a:gridCol w="593674">
                  <a:extLst>
                    <a:ext uri="{9D8B030D-6E8A-4147-A177-3AD203B41FA5}">
                      <a16:colId xmlns:a16="http://schemas.microsoft.com/office/drawing/2014/main" xmlns="" val="20002"/>
                    </a:ext>
                  </a:extLst>
                </a:gridCol>
                <a:gridCol w="624140">
                  <a:extLst>
                    <a:ext uri="{9D8B030D-6E8A-4147-A177-3AD203B41FA5}">
                      <a16:colId xmlns:a16="http://schemas.microsoft.com/office/drawing/2014/main" xmlns="" val="20003"/>
                    </a:ext>
                  </a:extLst>
                </a:gridCol>
              </a:tblGrid>
              <a:tr h="831132">
                <a:tc>
                  <a:txBody>
                    <a:bodyPr/>
                    <a:lstStyle/>
                    <a:p>
                      <a:pPr algn="ctr"/>
                      <a:r>
                        <a:rPr lang="en-GB" sz="2800" b="1" dirty="0">
                          <a:solidFill>
                            <a:schemeClr val="accent3">
                              <a:lumMod val="50000"/>
                            </a:schemeClr>
                          </a:solidFill>
                          <a:latin typeface="Papyrus"/>
                          <a:cs typeface="Papyrus"/>
                        </a:rPr>
                        <a:t>8     </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11</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15</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0"/>
                  </a:ext>
                </a:extLst>
              </a:tr>
              <a:tr h="831132">
                <a:tc>
                  <a:txBody>
                    <a:bodyPr/>
                    <a:lstStyle/>
                    <a:p>
                      <a:pPr algn="ctr"/>
                      <a:r>
                        <a:rPr lang="en-GB" sz="2800" b="1" dirty="0">
                          <a:solidFill>
                            <a:schemeClr val="accent3">
                              <a:lumMod val="50000"/>
                            </a:schemeClr>
                          </a:solidFill>
                          <a:latin typeface="Papyrus"/>
                          <a:cs typeface="Papyrus"/>
                        </a:rPr>
                        <a:t>14</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2</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7</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12</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1"/>
                  </a:ext>
                </a:extLst>
              </a:tr>
              <a:tr h="831132">
                <a:tc>
                  <a:txBody>
                    <a:bodyPr/>
                    <a:lstStyle/>
                    <a:p>
                      <a:pPr algn="ctr"/>
                      <a:r>
                        <a:rPr lang="en-GB" sz="2800" b="1" dirty="0">
                          <a:solidFill>
                            <a:schemeClr val="accent3">
                              <a:lumMod val="50000"/>
                            </a:schemeClr>
                          </a:solidFill>
                          <a:latin typeface="Papyrus"/>
                          <a:cs typeface="Papyrus"/>
                        </a:rPr>
                        <a:t>3</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17</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9</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6</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2"/>
                  </a:ext>
                </a:extLst>
              </a:tr>
              <a:tr h="831132">
                <a:tc>
                  <a:txBody>
                    <a:bodyPr/>
                    <a:lstStyle/>
                    <a:p>
                      <a:pPr algn="ctr"/>
                      <a:r>
                        <a:rPr lang="en-GB" sz="2800" b="1" dirty="0">
                          <a:solidFill>
                            <a:schemeClr val="accent3">
                              <a:lumMod val="50000"/>
                            </a:schemeClr>
                          </a:solidFill>
                          <a:latin typeface="Papyrus"/>
                          <a:cs typeface="Papyrus"/>
                        </a:rPr>
                        <a:t>10</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5</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4</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lang="en-GB" sz="2800" b="1" dirty="0">
                          <a:solidFill>
                            <a:schemeClr val="accent3">
                              <a:lumMod val="50000"/>
                            </a:schemeClr>
                          </a:solidFill>
                          <a:latin typeface="Papyrus"/>
                          <a:cs typeface="Papyrus"/>
                        </a:rPr>
                        <a:t>16</a:t>
                      </a:r>
                    </a:p>
                  </a:txBody>
                  <a:tcPr marL="74295" marR="74295" anchor="ctr">
                    <a:lnL w="19050" cap="flat" cmpd="sng" algn="ctr">
                      <a:solidFill>
                        <a:srgbClr val="FF6600"/>
                      </a:solidFill>
                      <a:prstDash val="solid"/>
                      <a:round/>
                      <a:headEnd type="none" w="med" len="med"/>
                      <a:tailEnd type="none" w="med" len="med"/>
                    </a:lnL>
                    <a:lnR w="19050" cap="flat" cmpd="sng" algn="ctr">
                      <a:solidFill>
                        <a:srgbClr val="FF6600"/>
                      </a:solidFill>
                      <a:prstDash val="solid"/>
                      <a:round/>
                      <a:headEnd type="none" w="med" len="med"/>
                      <a:tailEnd type="none" w="med" len="med"/>
                    </a:lnR>
                    <a:lnT w="19050" cap="flat" cmpd="sng" algn="ctr">
                      <a:solidFill>
                        <a:srgbClr val="FF6600"/>
                      </a:solidFill>
                      <a:prstDash val="solid"/>
                      <a:round/>
                      <a:headEnd type="none" w="med" len="med"/>
                      <a:tailEnd type="none" w="med" len="med"/>
                    </a:lnT>
                    <a:lnB w="19050"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xmlns="" val="10003"/>
                  </a:ext>
                </a:extLst>
              </a:tr>
            </a:tbl>
          </a:graphicData>
        </a:graphic>
      </p:graphicFrame>
      <p:sp>
        <p:nvSpPr>
          <p:cNvPr id="8" name="TextBox 7"/>
          <p:cNvSpPr txBox="1"/>
          <p:nvPr/>
        </p:nvSpPr>
        <p:spPr>
          <a:xfrm>
            <a:off x="2484561" y="5561026"/>
            <a:ext cx="7243238" cy="1200328"/>
          </a:xfrm>
          <a:prstGeom prst="rect">
            <a:avLst/>
          </a:prstGeom>
          <a:noFill/>
        </p:spPr>
        <p:txBody>
          <a:bodyPr wrap="square" rtlCol="0">
            <a:spAutoFit/>
          </a:bodyPr>
          <a:lstStyle/>
          <a:p>
            <a:r>
              <a:rPr lang="en-GB" sz="2400" dirty="0"/>
              <a:t>What is the magic constant? </a:t>
            </a:r>
            <a:r>
              <a:rPr lang="en-GB" sz="2400" dirty="0" smtClean="0"/>
              <a:t>(Add </a:t>
            </a:r>
            <a:r>
              <a:rPr lang="en-GB" sz="2400" dirty="0"/>
              <a:t>up any one of the straight lines of numbers to find this.)   In how many ways can you reach it?</a:t>
            </a:r>
          </a:p>
        </p:txBody>
      </p:sp>
    </p:spTree>
    <p:extLst>
      <p:ext uri="{BB962C8B-B14F-4D97-AF65-F5344CB8AC3E}">
        <p14:creationId xmlns:p14="http://schemas.microsoft.com/office/powerpoint/2010/main" val="1149980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499" y="79766"/>
            <a:ext cx="9558093" cy="570720"/>
          </a:xfrm>
        </p:spPr>
        <p:txBody>
          <a:bodyPr>
            <a:normAutofit fontScale="90000"/>
          </a:bodyPr>
          <a:lstStyle/>
          <a:p>
            <a:pPr algn="ctr"/>
            <a:r>
              <a:rPr lang="en-GB" sz="4000" dirty="0"/>
              <a:t>What numerals were being used in Europe at this time?</a:t>
            </a:r>
          </a:p>
        </p:txBody>
      </p:sp>
      <p:pic>
        <p:nvPicPr>
          <p:cNvPr id="6" name="Picture 5" descr="Clock.jpg"/>
          <p:cNvPicPr>
            <a:picLocks noChangeAspect="1"/>
          </p:cNvPicPr>
          <p:nvPr/>
        </p:nvPicPr>
        <p:blipFill>
          <a:blip r:embed="rId3"/>
          <a:stretch>
            <a:fillRect/>
          </a:stretch>
        </p:blipFill>
        <p:spPr>
          <a:xfrm>
            <a:off x="176499" y="1132875"/>
            <a:ext cx="4312839" cy="5167312"/>
          </a:xfrm>
          <a:prstGeom prst="rect">
            <a:avLst/>
          </a:prstGeom>
        </p:spPr>
      </p:pic>
      <p:grpSp>
        <p:nvGrpSpPr>
          <p:cNvPr id="9" name="Group 8"/>
          <p:cNvGrpSpPr/>
          <p:nvPr/>
        </p:nvGrpSpPr>
        <p:grpSpPr>
          <a:xfrm>
            <a:off x="4738928" y="1132875"/>
            <a:ext cx="4411861" cy="5167312"/>
            <a:chOff x="5832526" y="1132875"/>
            <a:chExt cx="5429983" cy="5167312"/>
          </a:xfrm>
        </p:grpSpPr>
        <p:pic>
          <p:nvPicPr>
            <p:cNvPr id="7" name="Picture 6" descr="geograph-3346422-by-Jaggery.jpg"/>
            <p:cNvPicPr>
              <a:picLocks noChangeAspect="1"/>
            </p:cNvPicPr>
            <p:nvPr/>
          </p:nvPicPr>
          <p:blipFill>
            <a:blip r:embed="rId4"/>
            <a:stretch>
              <a:fillRect/>
            </a:stretch>
          </p:blipFill>
          <p:spPr>
            <a:xfrm>
              <a:off x="5832526" y="2227699"/>
              <a:ext cx="5429983" cy="4072488"/>
            </a:xfrm>
            <a:prstGeom prst="rect">
              <a:avLst/>
            </a:prstGeom>
          </p:spPr>
        </p:pic>
        <p:sp>
          <p:nvSpPr>
            <p:cNvPr id="8" name="TextBox 7"/>
            <p:cNvSpPr txBox="1"/>
            <p:nvPr/>
          </p:nvSpPr>
          <p:spPr>
            <a:xfrm>
              <a:off x="5832526" y="1132875"/>
              <a:ext cx="5429983" cy="923330"/>
            </a:xfrm>
            <a:prstGeom prst="rect">
              <a:avLst/>
            </a:prstGeom>
            <a:noFill/>
          </p:spPr>
          <p:txBody>
            <a:bodyPr wrap="square" rtlCol="0">
              <a:spAutoFit/>
            </a:bodyPr>
            <a:lstStyle/>
            <a:p>
              <a:r>
                <a:rPr lang="en-GB" dirty="0"/>
                <a:t>And even more recently. Can anyone work out what year this is? (M=1000, D=500, C= 100, X=10, V=5, I=1)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8-05-14 at 13.53.12.png"/>
          <p:cNvPicPr>
            <a:picLocks noChangeAspect="1"/>
          </p:cNvPicPr>
          <p:nvPr/>
        </p:nvPicPr>
        <p:blipFill>
          <a:blip r:embed="rId3"/>
          <a:stretch>
            <a:fillRect/>
          </a:stretch>
        </p:blipFill>
        <p:spPr>
          <a:xfrm>
            <a:off x="1919287" y="817417"/>
            <a:ext cx="7986713" cy="5209309"/>
          </a:xfrm>
          <a:prstGeom prst="rect">
            <a:avLst/>
          </a:prstGeom>
        </p:spPr>
      </p:pic>
      <p:sp>
        <p:nvSpPr>
          <p:cNvPr id="2" name="Title 1"/>
          <p:cNvSpPr>
            <a:spLocks noGrp="1"/>
          </p:cNvSpPr>
          <p:nvPr>
            <p:ph type="title"/>
          </p:nvPr>
        </p:nvSpPr>
        <p:spPr>
          <a:xfrm>
            <a:off x="176499" y="231430"/>
            <a:ext cx="3027635" cy="2726511"/>
          </a:xfrm>
        </p:spPr>
        <p:txBody>
          <a:bodyPr anchor="t">
            <a:noAutofit/>
          </a:bodyPr>
          <a:lstStyle/>
          <a:p>
            <a:r>
              <a:rPr lang="en-GB" sz="2400" b="1" dirty="0"/>
              <a:t>How the numbers we use reached Europe. </a:t>
            </a:r>
            <a:br>
              <a:rPr lang="en-GB" sz="2400" b="1" dirty="0"/>
            </a:br>
            <a:r>
              <a:rPr lang="en-GB" sz="2400" b="1" dirty="0"/>
              <a:t> </a:t>
            </a:r>
            <a:br>
              <a:rPr lang="en-GB" sz="2400" b="1" dirty="0"/>
            </a:br>
            <a:r>
              <a:rPr lang="en-GB" sz="2400" dirty="0"/>
              <a:t>Fibonacci, from Pisa (which is now in Italy) spent time in North Africa where he learnt about how effective the system of numbers used by the Arabs was. The numbers originally came from India. He published a book in 1202CE and </a:t>
            </a:r>
            <a:br>
              <a:rPr lang="en-GB" sz="2400" dirty="0"/>
            </a:br>
            <a:r>
              <a:rPr lang="en-GB" sz="2400" dirty="0"/>
              <a:t>the numbers </a:t>
            </a:r>
            <a:br>
              <a:rPr lang="en-GB" sz="2400" dirty="0"/>
            </a:br>
            <a:r>
              <a:rPr lang="en-GB" sz="2400" dirty="0"/>
              <a:t>gradually got </a:t>
            </a:r>
            <a:br>
              <a:rPr lang="en-GB" sz="2400" dirty="0"/>
            </a:br>
            <a:r>
              <a:rPr lang="en-GB" sz="2400" dirty="0"/>
              <a:t>taken up </a:t>
            </a:r>
            <a:br>
              <a:rPr lang="en-GB" sz="2400" dirty="0"/>
            </a:br>
            <a:r>
              <a:rPr lang="en-GB" sz="2400" dirty="0"/>
              <a:t>in Europe.</a:t>
            </a:r>
            <a:br>
              <a:rPr lang="en-GB" sz="2400" dirty="0"/>
            </a:br>
            <a:endParaRPr lang="en-GB"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86B8C7-4DF2-42E4-A819-EF402A0DC146}"/>
              </a:ext>
            </a:extLst>
          </p:cNvPr>
          <p:cNvSpPr>
            <a:spLocks noGrp="1"/>
          </p:cNvSpPr>
          <p:nvPr>
            <p:ph type="title"/>
          </p:nvPr>
        </p:nvSpPr>
        <p:spPr>
          <a:xfrm>
            <a:off x="681038" y="180975"/>
            <a:ext cx="8543925" cy="1079790"/>
          </a:xfrm>
        </p:spPr>
        <p:txBody>
          <a:bodyPr>
            <a:normAutofit fontScale="90000"/>
          </a:bodyPr>
          <a:lstStyle/>
          <a:p>
            <a:r>
              <a:rPr lang="en-US" b="1" dirty="0" err="1"/>
              <a:t>Srinivasa</a:t>
            </a:r>
            <a:r>
              <a:rPr lang="en-US" b="1" dirty="0"/>
              <a:t> Ramanujan</a:t>
            </a:r>
            <a:r>
              <a:rPr lang="en-US" dirty="0"/>
              <a:t> </a:t>
            </a:r>
            <a:br>
              <a:rPr lang="en-US" dirty="0"/>
            </a:br>
            <a:r>
              <a:rPr lang="en-US" dirty="0"/>
              <a:t>(1887 – 1920) </a:t>
            </a:r>
            <a:endParaRPr lang="en-GB" dirty="0"/>
          </a:p>
        </p:txBody>
      </p:sp>
      <p:pic>
        <p:nvPicPr>
          <p:cNvPr id="1026" name="Picture 2" descr="Srinivasa Ramanujan - OPC - 1.jpg">
            <a:extLst>
              <a:ext uri="{FF2B5EF4-FFF2-40B4-BE49-F238E27FC236}">
                <a16:creationId xmlns:a16="http://schemas.microsoft.com/office/drawing/2014/main" xmlns="" id="{9BE90A87-D531-42C9-A51C-9A403B3206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8436" y="277957"/>
            <a:ext cx="2095500" cy="28670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1293D1C9-D541-4861-AEDB-43F77C8EE431}"/>
              </a:ext>
            </a:extLst>
          </p:cNvPr>
          <p:cNvSpPr txBox="1"/>
          <p:nvPr/>
        </p:nvSpPr>
        <p:spPr>
          <a:xfrm>
            <a:off x="775851" y="1378949"/>
            <a:ext cx="8365981" cy="5432256"/>
          </a:xfrm>
          <a:prstGeom prst="rect">
            <a:avLst/>
          </a:prstGeom>
          <a:noFill/>
        </p:spPr>
        <p:txBody>
          <a:bodyPr wrap="square" rtlCol="0">
            <a:spAutoFit/>
          </a:bodyPr>
          <a:lstStyle/>
          <a:p>
            <a:r>
              <a:rPr lang="en-US" sz="2400" dirty="0"/>
              <a:t>An Indian mathematical genius who although had </a:t>
            </a:r>
            <a:br>
              <a:rPr lang="en-US" sz="2400" dirty="0"/>
            </a:br>
            <a:r>
              <a:rPr lang="en-US" sz="2400" dirty="0"/>
              <a:t>almost no training in mathematics, found solutions </a:t>
            </a:r>
            <a:br>
              <a:rPr lang="en-US" sz="2400" dirty="0"/>
            </a:br>
            <a:r>
              <a:rPr lang="en-US" sz="2400" dirty="0"/>
              <a:t>to problems considered to be unsolvable.  He often </a:t>
            </a:r>
            <a:br>
              <a:rPr lang="en-US" sz="2400" dirty="0"/>
            </a:br>
            <a:r>
              <a:rPr lang="en-US" sz="2400" dirty="0"/>
              <a:t>said ‘</a:t>
            </a:r>
            <a:r>
              <a:rPr lang="en-US" sz="2400" i="1" dirty="0"/>
              <a:t>An equation for me has no meaning unless it </a:t>
            </a:r>
            <a:br>
              <a:rPr lang="en-US" sz="2400" i="1" dirty="0"/>
            </a:br>
            <a:r>
              <a:rPr lang="en-US" sz="2400" i="1" dirty="0"/>
              <a:t>represents a thought of God</a:t>
            </a:r>
            <a:r>
              <a:rPr lang="en-US" sz="2400" dirty="0" smtClean="0"/>
              <a:t>’. </a:t>
            </a:r>
            <a:r>
              <a:rPr lang="en-US" sz="2400" dirty="0"/>
              <a:t>He was invited to </a:t>
            </a:r>
            <a:br>
              <a:rPr lang="en-US" sz="2400" dirty="0"/>
            </a:br>
            <a:r>
              <a:rPr lang="en-US" sz="2400" dirty="0"/>
              <a:t>come to Cambridge by the mathematician Prof. Godfrey Hardy.</a:t>
            </a:r>
            <a:br>
              <a:rPr lang="en-US" sz="2400" dirty="0"/>
            </a:br>
            <a:r>
              <a:rPr lang="en-US" sz="1100" dirty="0"/>
              <a:t> </a:t>
            </a:r>
          </a:p>
          <a:p>
            <a:r>
              <a:rPr lang="en-US" sz="2400" dirty="0"/>
              <a:t>Hardy remembers once going to see him when he was ill in hospital. </a:t>
            </a:r>
            <a:r>
              <a:rPr lang="en-US" sz="2400" i="1" dirty="0"/>
              <a:t>‘I had ridden in taxi cab number 1729 and remarked that the number seemed to me rather a dull one, and that I hoped it was not an unfavorable omen. "No", he replied, "it is a very interesting number; it is the smallest number expressible as the sum of two cubes in two different ways.“’</a:t>
            </a:r>
          </a:p>
          <a:p>
            <a:r>
              <a:rPr lang="en-US" sz="2400" dirty="0"/>
              <a:t>Every positive integer was said to be one of his personal friends. His magic square appears on the next slide.</a:t>
            </a:r>
          </a:p>
        </p:txBody>
      </p:sp>
    </p:spTree>
    <p:extLst>
      <p:ext uri="{BB962C8B-B14F-4D97-AF65-F5344CB8AC3E}">
        <p14:creationId xmlns:p14="http://schemas.microsoft.com/office/powerpoint/2010/main" val="3762372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5937" y="1142195"/>
            <a:ext cx="2256264" cy="114641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779286" y="3480891"/>
            <a:ext cx="2256264" cy="114641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298899" y="2316913"/>
            <a:ext cx="2256264" cy="114641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042635" y="4673174"/>
            <a:ext cx="2256264" cy="114641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779286" y="1128544"/>
            <a:ext cx="2256264" cy="114641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035550" y="2289110"/>
            <a:ext cx="2256264" cy="114641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291814" y="4645366"/>
            <a:ext cx="2256264" cy="114641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23022" y="3467240"/>
            <a:ext cx="2256264" cy="114641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0457" y="1128538"/>
            <a:ext cx="2263349" cy="114641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768197" y="2304714"/>
            <a:ext cx="2263349" cy="114641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295356" y="3467238"/>
            <a:ext cx="2263349" cy="114641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8852" y="4645871"/>
            <a:ext cx="2263349" cy="114641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33392" y="3491903"/>
            <a:ext cx="2263349" cy="114641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770043" y="4654431"/>
            <a:ext cx="2263349" cy="114641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283806" y="1146850"/>
            <a:ext cx="2263349" cy="114641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23022" y="2299820"/>
            <a:ext cx="2263349" cy="114641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3549168054"/>
              </p:ext>
            </p:extLst>
          </p:nvPr>
        </p:nvGraphicFramePr>
        <p:xfrm>
          <a:off x="500845" y="-56442"/>
          <a:ext cx="9039224" cy="5858935"/>
        </p:xfrm>
        <a:graphic>
          <a:graphicData uri="http://schemas.openxmlformats.org/drawingml/2006/table">
            <a:tbl>
              <a:tblPr firstRow="1" bandRow="1">
                <a:tableStyleId>{5C22544A-7EE6-4342-B048-85BDC9FD1C3A}</a:tableStyleId>
              </a:tblPr>
              <a:tblGrid>
                <a:gridCol w="2259806">
                  <a:extLst>
                    <a:ext uri="{9D8B030D-6E8A-4147-A177-3AD203B41FA5}">
                      <a16:colId xmlns:a16="http://schemas.microsoft.com/office/drawing/2014/main" xmlns="" val="20000"/>
                    </a:ext>
                  </a:extLst>
                </a:gridCol>
                <a:gridCol w="2259806">
                  <a:extLst>
                    <a:ext uri="{9D8B030D-6E8A-4147-A177-3AD203B41FA5}">
                      <a16:colId xmlns:a16="http://schemas.microsoft.com/office/drawing/2014/main" xmlns="" val="20001"/>
                    </a:ext>
                  </a:extLst>
                </a:gridCol>
                <a:gridCol w="2259806">
                  <a:extLst>
                    <a:ext uri="{9D8B030D-6E8A-4147-A177-3AD203B41FA5}">
                      <a16:colId xmlns:a16="http://schemas.microsoft.com/office/drawing/2014/main" xmlns="" val="20002"/>
                    </a:ext>
                  </a:extLst>
                </a:gridCol>
                <a:gridCol w="2259806">
                  <a:extLst>
                    <a:ext uri="{9D8B030D-6E8A-4147-A177-3AD203B41FA5}">
                      <a16:colId xmlns:a16="http://schemas.microsoft.com/office/drawing/2014/main" xmlns="" val="20003"/>
                    </a:ext>
                  </a:extLst>
                </a:gridCol>
              </a:tblGrid>
              <a:tr h="1171787">
                <a:tc>
                  <a:txBody>
                    <a:bodyPr/>
                    <a:lstStyle/>
                    <a:p>
                      <a:pPr algn="ctr"/>
                      <a:endParaRPr lang="en-US" sz="5400" b="0" dirty="0"/>
                    </a:p>
                  </a:txBody>
                  <a:tcPr marL="74295" marR="74295" anchor="ctr">
                    <a:solidFill>
                      <a:schemeClr val="bg1"/>
                    </a:solidFill>
                  </a:tcPr>
                </a:tc>
                <a:tc>
                  <a:txBody>
                    <a:bodyPr/>
                    <a:lstStyle/>
                    <a:p>
                      <a:pPr algn="ctr"/>
                      <a:endParaRPr lang="en-US" sz="5400" b="0" dirty="0"/>
                    </a:p>
                  </a:txBody>
                  <a:tcPr marL="74295" marR="74295" anchor="ctr">
                    <a:solidFill>
                      <a:schemeClr val="bg1"/>
                    </a:solidFill>
                  </a:tcPr>
                </a:tc>
                <a:tc>
                  <a:txBody>
                    <a:bodyPr/>
                    <a:lstStyle/>
                    <a:p>
                      <a:pPr algn="ctr"/>
                      <a:endParaRPr lang="en-US" sz="5400" b="0" dirty="0"/>
                    </a:p>
                  </a:txBody>
                  <a:tcPr marL="74295" marR="74295" anchor="ctr">
                    <a:solidFill>
                      <a:schemeClr val="bg1"/>
                    </a:solidFill>
                  </a:tcPr>
                </a:tc>
                <a:tc>
                  <a:txBody>
                    <a:bodyPr/>
                    <a:lstStyle/>
                    <a:p>
                      <a:pPr algn="ctr"/>
                      <a:endParaRPr lang="en-US" sz="5400" b="0" dirty="0"/>
                    </a:p>
                  </a:txBody>
                  <a:tcPr marL="74295" marR="74295" anchor="ctr">
                    <a:solidFill>
                      <a:schemeClr val="bg1"/>
                    </a:solidFill>
                  </a:tcPr>
                </a:tc>
                <a:extLst>
                  <a:ext uri="{0D108BD9-81ED-4DB2-BD59-A6C34878D82A}">
                    <a16:rowId xmlns:a16="http://schemas.microsoft.com/office/drawing/2014/main" xmlns="" val="10000"/>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DD</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MM</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CC</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YY</a:t>
                      </a:r>
                    </a:p>
                  </a:txBody>
                  <a:tcPr marL="74295" marR="74295">
                    <a:noFill/>
                  </a:tcPr>
                </a:tc>
                <a:extLst>
                  <a:ext uri="{0D108BD9-81ED-4DB2-BD59-A6C34878D82A}">
                    <a16:rowId xmlns:a16="http://schemas.microsoft.com/office/drawing/2014/main" xmlns="" val="10001"/>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YY+1</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CC-1</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MM-3</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DD+3</a:t>
                      </a:r>
                    </a:p>
                  </a:txBody>
                  <a:tcPr marL="74295" marR="74295">
                    <a:noFill/>
                  </a:tcPr>
                </a:tc>
                <a:extLst>
                  <a:ext uri="{0D108BD9-81ED-4DB2-BD59-A6C34878D82A}">
                    <a16:rowId xmlns:a16="http://schemas.microsoft.com/office/drawing/2014/main" xmlns="" val="10002"/>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MM-2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DD+2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YY+2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CC-2</a:t>
                      </a:r>
                    </a:p>
                  </a:txBody>
                  <a:tcPr marL="74295" marR="74295">
                    <a:noFill/>
                  </a:tcPr>
                </a:tc>
                <a:extLst>
                  <a:ext uri="{0D108BD9-81ED-4DB2-BD59-A6C34878D82A}">
                    <a16:rowId xmlns:a16="http://schemas.microsoft.com/office/drawing/2014/main" xmlns="" val="10003"/>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CC+1</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YY-1</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DD+1</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MM-1</a:t>
                      </a:r>
                    </a:p>
                  </a:txBody>
                  <a:tcPr marL="74295" marR="74295">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145197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0"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598600119"/>
              </p:ext>
            </p:extLst>
          </p:nvPr>
        </p:nvGraphicFramePr>
        <p:xfrm>
          <a:off x="515938" y="592666"/>
          <a:ext cx="9039224" cy="5858935"/>
        </p:xfrm>
        <a:graphic>
          <a:graphicData uri="http://schemas.openxmlformats.org/drawingml/2006/table">
            <a:tbl>
              <a:tblPr firstRow="1" bandRow="1">
                <a:tableStyleId>{5C22544A-7EE6-4342-B048-85BDC9FD1C3A}</a:tableStyleId>
              </a:tblPr>
              <a:tblGrid>
                <a:gridCol w="2259806">
                  <a:extLst>
                    <a:ext uri="{9D8B030D-6E8A-4147-A177-3AD203B41FA5}">
                      <a16:colId xmlns:a16="http://schemas.microsoft.com/office/drawing/2014/main" xmlns="" val="20000"/>
                    </a:ext>
                  </a:extLst>
                </a:gridCol>
                <a:gridCol w="2259806">
                  <a:extLst>
                    <a:ext uri="{9D8B030D-6E8A-4147-A177-3AD203B41FA5}">
                      <a16:colId xmlns:a16="http://schemas.microsoft.com/office/drawing/2014/main" xmlns="" val="20001"/>
                    </a:ext>
                  </a:extLst>
                </a:gridCol>
                <a:gridCol w="2259806">
                  <a:extLst>
                    <a:ext uri="{9D8B030D-6E8A-4147-A177-3AD203B41FA5}">
                      <a16:colId xmlns:a16="http://schemas.microsoft.com/office/drawing/2014/main" xmlns="" val="20002"/>
                    </a:ext>
                  </a:extLst>
                </a:gridCol>
                <a:gridCol w="2259806">
                  <a:extLst>
                    <a:ext uri="{9D8B030D-6E8A-4147-A177-3AD203B41FA5}">
                      <a16:colId xmlns:a16="http://schemas.microsoft.com/office/drawing/2014/main" xmlns="" val="20003"/>
                    </a:ext>
                  </a:extLst>
                </a:gridCol>
              </a:tblGrid>
              <a:tr h="1171787">
                <a:tc>
                  <a:txBody>
                    <a:bodyPr/>
                    <a:lstStyle/>
                    <a:p>
                      <a:pPr algn="ctr"/>
                      <a:r>
                        <a:rPr lang="en-US" sz="5400" b="0" dirty="0"/>
                        <a:t>DD</a:t>
                      </a:r>
                    </a:p>
                  </a:txBody>
                  <a:tcPr marL="74295" marR="74295" anchor="ctr"/>
                </a:tc>
                <a:tc>
                  <a:txBody>
                    <a:bodyPr/>
                    <a:lstStyle/>
                    <a:p>
                      <a:pPr algn="ctr"/>
                      <a:r>
                        <a:rPr lang="en-US" sz="5400" b="0" dirty="0"/>
                        <a:t>MM</a:t>
                      </a:r>
                    </a:p>
                  </a:txBody>
                  <a:tcPr marL="74295" marR="74295" anchor="ctr"/>
                </a:tc>
                <a:tc>
                  <a:txBody>
                    <a:bodyPr/>
                    <a:lstStyle/>
                    <a:p>
                      <a:pPr algn="ctr"/>
                      <a:r>
                        <a:rPr lang="en-US" sz="5400" b="0" dirty="0"/>
                        <a:t>CC</a:t>
                      </a:r>
                    </a:p>
                  </a:txBody>
                  <a:tcPr marL="74295" marR="74295" anchor="ctr"/>
                </a:tc>
                <a:tc>
                  <a:txBody>
                    <a:bodyPr/>
                    <a:lstStyle/>
                    <a:p>
                      <a:pPr algn="ctr"/>
                      <a:r>
                        <a:rPr lang="en-US" sz="5400" b="0" dirty="0"/>
                        <a:t>YY</a:t>
                      </a:r>
                    </a:p>
                  </a:txBody>
                  <a:tcPr marL="74295" marR="74295" anchor="ctr"/>
                </a:tc>
                <a:extLst>
                  <a:ext uri="{0D108BD9-81ED-4DB2-BD59-A6C34878D82A}">
                    <a16:rowId xmlns:a16="http://schemas.microsoft.com/office/drawing/2014/main" xmlns="" val="10000"/>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22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18</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87</a:t>
                      </a:r>
                    </a:p>
                  </a:txBody>
                  <a:tcPr marL="74295" marR="74295">
                    <a:noFill/>
                  </a:tcPr>
                </a:tc>
                <a:extLst>
                  <a:ext uri="{0D108BD9-81ED-4DB2-BD59-A6C34878D82A}">
                    <a16:rowId xmlns:a16="http://schemas.microsoft.com/office/drawing/2014/main" xmlns="" val="10001"/>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88</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17</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25</a:t>
                      </a:r>
                    </a:p>
                  </a:txBody>
                  <a:tcPr marL="74295" marR="74295">
                    <a:noFill/>
                  </a:tcPr>
                </a:tc>
                <a:extLst>
                  <a:ext uri="{0D108BD9-81ED-4DB2-BD59-A6C34878D82A}">
                    <a16:rowId xmlns:a16="http://schemas.microsoft.com/office/drawing/2014/main" xmlns="" val="10002"/>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10</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24</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16</a:t>
                      </a:r>
                    </a:p>
                  </a:txBody>
                  <a:tcPr marL="74295" marR="74295">
                    <a:noFill/>
                  </a:tcPr>
                </a:tc>
                <a:extLst>
                  <a:ext uri="{0D108BD9-81ED-4DB2-BD59-A6C34878D82A}">
                    <a16:rowId xmlns:a16="http://schemas.microsoft.com/office/drawing/2014/main" xmlns="" val="10003"/>
                  </a:ext>
                </a:extLst>
              </a:tr>
              <a:tr h="1171787">
                <a:tc>
                  <a:txBody>
                    <a:bodyPr/>
                    <a:lstStyle/>
                    <a:p>
                      <a:pPr marL="0" algn="ctr" defTabSz="914400" rtl="0" eaLnBrk="1" latinLnBrk="0" hangingPunct="1"/>
                      <a:r>
                        <a:rPr lang="en-US" sz="5400" b="0" kern="1200" dirty="0">
                          <a:solidFill>
                            <a:schemeClr val="tx1"/>
                          </a:solidFill>
                          <a:latin typeface="+mn-lt"/>
                          <a:ea typeface="+mn-ea"/>
                          <a:cs typeface="+mn-cs"/>
                        </a:rPr>
                        <a:t>19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86</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23</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11</a:t>
                      </a:r>
                    </a:p>
                  </a:txBody>
                  <a:tcPr marL="74295" marR="74295">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71993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19310198"/>
              </p:ext>
            </p:extLst>
          </p:nvPr>
        </p:nvGraphicFramePr>
        <p:xfrm>
          <a:off x="515937" y="592666"/>
          <a:ext cx="7829290" cy="5846964"/>
        </p:xfrm>
        <a:graphic>
          <a:graphicData uri="http://schemas.openxmlformats.org/drawingml/2006/table">
            <a:tbl>
              <a:tblPr firstRow="1" bandRow="1">
                <a:tableStyleId>{5C22544A-7EE6-4342-B048-85BDC9FD1C3A}</a:tableStyleId>
              </a:tblPr>
              <a:tblGrid>
                <a:gridCol w="1565858">
                  <a:extLst>
                    <a:ext uri="{9D8B030D-6E8A-4147-A177-3AD203B41FA5}">
                      <a16:colId xmlns:a16="http://schemas.microsoft.com/office/drawing/2014/main" xmlns="" val="20000"/>
                    </a:ext>
                  </a:extLst>
                </a:gridCol>
                <a:gridCol w="1565858">
                  <a:extLst>
                    <a:ext uri="{9D8B030D-6E8A-4147-A177-3AD203B41FA5}">
                      <a16:colId xmlns:a16="http://schemas.microsoft.com/office/drawing/2014/main" xmlns="" val="20001"/>
                    </a:ext>
                  </a:extLst>
                </a:gridCol>
                <a:gridCol w="1565858">
                  <a:extLst>
                    <a:ext uri="{9D8B030D-6E8A-4147-A177-3AD203B41FA5}">
                      <a16:colId xmlns:a16="http://schemas.microsoft.com/office/drawing/2014/main" xmlns="" val="20002"/>
                    </a:ext>
                  </a:extLst>
                </a:gridCol>
                <a:gridCol w="1565858">
                  <a:extLst>
                    <a:ext uri="{9D8B030D-6E8A-4147-A177-3AD203B41FA5}">
                      <a16:colId xmlns:a16="http://schemas.microsoft.com/office/drawing/2014/main" xmlns="" val="20003"/>
                    </a:ext>
                  </a:extLst>
                </a:gridCol>
                <a:gridCol w="1565858">
                  <a:extLst>
                    <a:ext uri="{9D8B030D-6E8A-4147-A177-3AD203B41FA5}">
                      <a16:colId xmlns:a16="http://schemas.microsoft.com/office/drawing/2014/main" xmlns="" val="20004"/>
                    </a:ext>
                  </a:extLst>
                </a:gridCol>
              </a:tblGrid>
              <a:tr h="974494">
                <a:tc>
                  <a:txBody>
                    <a:bodyPr/>
                    <a:lstStyle/>
                    <a:p>
                      <a:pPr algn="ctr"/>
                      <a:r>
                        <a:rPr lang="en-US" sz="5400" b="0" dirty="0"/>
                        <a:t>DD</a:t>
                      </a:r>
                    </a:p>
                  </a:txBody>
                  <a:tcPr marL="74295" marR="74295" anchor="ctr"/>
                </a:tc>
                <a:tc>
                  <a:txBody>
                    <a:bodyPr/>
                    <a:lstStyle/>
                    <a:p>
                      <a:pPr algn="ctr"/>
                      <a:r>
                        <a:rPr lang="en-US" sz="5400" b="0" dirty="0"/>
                        <a:t>MM</a:t>
                      </a:r>
                    </a:p>
                  </a:txBody>
                  <a:tcPr marL="74295" marR="74295" anchor="ctr"/>
                </a:tc>
                <a:tc>
                  <a:txBody>
                    <a:bodyPr/>
                    <a:lstStyle/>
                    <a:p>
                      <a:pPr algn="ctr"/>
                      <a:r>
                        <a:rPr lang="en-US" sz="5400" b="0" dirty="0"/>
                        <a:t>CC</a:t>
                      </a:r>
                    </a:p>
                  </a:txBody>
                  <a:tcPr marL="74295" marR="74295" anchor="ctr"/>
                </a:tc>
                <a:tc>
                  <a:txBody>
                    <a:bodyPr/>
                    <a:lstStyle/>
                    <a:p>
                      <a:pPr algn="ctr"/>
                      <a:r>
                        <a:rPr lang="en-US" sz="5400" b="0" dirty="0"/>
                        <a:t>YY</a:t>
                      </a:r>
                    </a:p>
                  </a:txBody>
                  <a:tcPr marL="74295" marR="74295" anchor="ctr"/>
                </a:tc>
                <a:tc>
                  <a:txBody>
                    <a:bodyPr/>
                    <a:lstStyle/>
                    <a:p>
                      <a:pPr algn="ctr"/>
                      <a:endParaRPr lang="en-US" sz="5400" b="0" dirty="0"/>
                    </a:p>
                  </a:txBody>
                  <a:tcPr marL="74295" marR="74295" anchor="ctr"/>
                </a:tc>
                <a:extLst>
                  <a:ext uri="{0D108BD9-81ED-4DB2-BD59-A6C34878D82A}">
                    <a16:rowId xmlns:a16="http://schemas.microsoft.com/office/drawing/2014/main" xmlns="" val="10000"/>
                  </a:ext>
                </a:extLst>
              </a:tr>
              <a:tr h="974494">
                <a:tc>
                  <a:txBody>
                    <a:bodyPr/>
                    <a:lstStyle/>
                    <a:p>
                      <a:pPr marL="0" algn="ctr" defTabSz="914400" rtl="0" eaLnBrk="1" latinLnBrk="0" hangingPunct="1"/>
                      <a:r>
                        <a:rPr lang="en-US" sz="5400" b="0" kern="1200" dirty="0">
                          <a:solidFill>
                            <a:schemeClr val="tx1"/>
                          </a:solidFill>
                          <a:latin typeface="+mn-lt"/>
                          <a:ea typeface="+mn-ea"/>
                          <a:cs typeface="+mn-cs"/>
                        </a:rPr>
                        <a:t>22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12</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18</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87</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extLst>
                  <a:ext uri="{0D108BD9-81ED-4DB2-BD59-A6C34878D82A}">
                    <a16:rowId xmlns:a16="http://schemas.microsoft.com/office/drawing/2014/main" xmlns="" val="10001"/>
                  </a:ext>
                </a:extLst>
              </a:tr>
              <a:tr h="974494">
                <a:tc>
                  <a:txBody>
                    <a:bodyPr/>
                    <a:lstStyle/>
                    <a:p>
                      <a:pPr marL="0" algn="ctr" defTabSz="914400" rtl="0" eaLnBrk="1" latinLnBrk="0" hangingPunct="1"/>
                      <a:r>
                        <a:rPr lang="en-US" sz="5400" b="0" kern="1200" dirty="0">
                          <a:solidFill>
                            <a:schemeClr val="tx1"/>
                          </a:solidFill>
                          <a:latin typeface="+mn-lt"/>
                          <a:ea typeface="+mn-ea"/>
                          <a:cs typeface="+mn-cs"/>
                        </a:rPr>
                        <a:t>88</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17</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25</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extLst>
                  <a:ext uri="{0D108BD9-81ED-4DB2-BD59-A6C34878D82A}">
                    <a16:rowId xmlns:a16="http://schemas.microsoft.com/office/drawing/2014/main" xmlns="" val="10002"/>
                  </a:ext>
                </a:extLst>
              </a:tr>
              <a:tr h="974494">
                <a:tc>
                  <a:txBody>
                    <a:bodyPr/>
                    <a:lstStyle/>
                    <a:p>
                      <a:pPr marL="0" algn="ctr" defTabSz="914400" rtl="0" eaLnBrk="1" latinLnBrk="0" hangingPunct="1"/>
                      <a:r>
                        <a:rPr lang="en-US" sz="5400" b="0" kern="1200" dirty="0">
                          <a:solidFill>
                            <a:schemeClr val="tx1"/>
                          </a:solidFill>
                          <a:latin typeface="+mn-lt"/>
                          <a:ea typeface="+mn-ea"/>
                          <a:cs typeface="+mn-cs"/>
                        </a:rPr>
                        <a:t>10</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24</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16</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extLst>
                  <a:ext uri="{0D108BD9-81ED-4DB2-BD59-A6C34878D82A}">
                    <a16:rowId xmlns:a16="http://schemas.microsoft.com/office/drawing/2014/main" xmlns="" val="10003"/>
                  </a:ext>
                </a:extLst>
              </a:tr>
              <a:tr h="974494">
                <a:tc>
                  <a:txBody>
                    <a:bodyPr/>
                    <a:lstStyle/>
                    <a:p>
                      <a:pPr marL="0" algn="ctr" defTabSz="914400" rtl="0" eaLnBrk="1" latinLnBrk="0" hangingPunct="1"/>
                      <a:r>
                        <a:rPr lang="en-US" sz="5400" b="0" kern="1200" dirty="0">
                          <a:solidFill>
                            <a:schemeClr val="tx1"/>
                          </a:solidFill>
                          <a:latin typeface="+mn-lt"/>
                          <a:ea typeface="+mn-ea"/>
                          <a:cs typeface="+mn-cs"/>
                        </a:rPr>
                        <a:t>19</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86</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23</a:t>
                      </a:r>
                    </a:p>
                  </a:txBody>
                  <a:tcPr marL="74295" marR="74295">
                    <a:noFill/>
                  </a:tcPr>
                </a:tc>
                <a:tc>
                  <a:txBody>
                    <a:bodyPr/>
                    <a:lstStyle/>
                    <a:p>
                      <a:pPr marL="0" algn="ctr" defTabSz="914400" rtl="0" eaLnBrk="1" latinLnBrk="0" hangingPunct="1"/>
                      <a:r>
                        <a:rPr lang="en-US" sz="5400" b="0" kern="1200" dirty="0">
                          <a:solidFill>
                            <a:schemeClr val="tx1"/>
                          </a:solidFill>
                          <a:latin typeface="+mn-lt"/>
                          <a:ea typeface="+mn-ea"/>
                          <a:cs typeface="+mn-cs"/>
                        </a:rPr>
                        <a:t>11</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extLst>
                  <a:ext uri="{0D108BD9-81ED-4DB2-BD59-A6C34878D82A}">
                    <a16:rowId xmlns:a16="http://schemas.microsoft.com/office/drawing/2014/main" xmlns="" val="10004"/>
                  </a:ext>
                </a:extLst>
              </a:tr>
              <a:tr h="974494">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tc>
                  <a:txBody>
                    <a:bodyPr/>
                    <a:lstStyle/>
                    <a:p>
                      <a:pPr marL="0" algn="ctr" defTabSz="914400" rtl="0" eaLnBrk="1" latinLnBrk="0" hangingPunct="1"/>
                      <a:r>
                        <a:rPr lang="en-US" sz="5400" b="1" kern="1200" dirty="0">
                          <a:solidFill>
                            <a:schemeClr val="tx1"/>
                          </a:solidFill>
                          <a:latin typeface="+mn-lt"/>
                          <a:ea typeface="+mn-ea"/>
                          <a:cs typeface="+mn-cs"/>
                        </a:rPr>
                        <a:t>139</a:t>
                      </a:r>
                    </a:p>
                  </a:txBody>
                  <a:tcPr marL="74295" marR="74295">
                    <a:no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014024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532766"/>
            <a:ext cx="8543925" cy="1325563"/>
          </a:xfrm>
        </p:spPr>
        <p:txBody>
          <a:bodyPr>
            <a:normAutofit fontScale="90000"/>
          </a:bodyPr>
          <a:lstStyle/>
          <a:p>
            <a:pPr algn="ctr"/>
            <a:r>
              <a:rPr lang="en-GB" b="1" dirty="0"/>
              <a:t>How many other ways can you find to reach 139 in Ramanujan’s magic square?</a:t>
            </a:r>
            <a:br>
              <a:rPr lang="en-GB" b="1" dirty="0"/>
            </a:br>
            <a:endParaRPr lang="en-US"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158" y="1643381"/>
            <a:ext cx="8172450" cy="4971393"/>
          </a:xfrm>
          <a:prstGeom prst="rect">
            <a:avLst/>
          </a:prstGeom>
        </p:spPr>
      </p:pic>
    </p:spTree>
    <p:extLst>
      <p:ext uri="{BB962C8B-B14F-4D97-AF65-F5344CB8AC3E}">
        <p14:creationId xmlns:p14="http://schemas.microsoft.com/office/powerpoint/2010/main" val="212660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29" y="1353636"/>
            <a:ext cx="3582089" cy="1325563"/>
          </a:xfrm>
        </p:spPr>
        <p:txBody>
          <a:bodyPr>
            <a:noAutofit/>
          </a:bodyPr>
          <a:lstStyle/>
          <a:p>
            <a:r>
              <a:rPr lang="en-GB" sz="3200" dirty="0"/>
              <a:t>What do you notice about the pattern of the words in this Roman inscription?</a:t>
            </a:r>
            <a:br>
              <a:rPr lang="en-GB" sz="3200" dirty="0"/>
            </a:br>
            <a:r>
              <a:rPr lang="en-GB" sz="3200" dirty="0"/>
              <a:t>Does this follow the rules of a magic number square?</a:t>
            </a:r>
          </a:p>
        </p:txBody>
      </p:sp>
      <p:pic>
        <p:nvPicPr>
          <p:cNvPr id="4" name="Picture 3" descr="Sator_Square_at_Oppède.jpg"/>
          <p:cNvPicPr>
            <a:picLocks noChangeAspect="1"/>
          </p:cNvPicPr>
          <p:nvPr/>
        </p:nvPicPr>
        <p:blipFill>
          <a:blip r:embed="rId3"/>
          <a:stretch>
            <a:fillRect/>
          </a:stretch>
        </p:blipFill>
        <p:spPr>
          <a:xfrm>
            <a:off x="4284689" y="0"/>
            <a:ext cx="5621311"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t>Latin Square</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6997450"/>
              </p:ext>
            </p:extLst>
          </p:nvPr>
        </p:nvGraphicFramePr>
        <p:xfrm>
          <a:off x="3007444" y="2439400"/>
          <a:ext cx="3841896" cy="2507217"/>
        </p:xfrm>
        <a:graphic>
          <a:graphicData uri="http://schemas.openxmlformats.org/drawingml/2006/table">
            <a:tbl>
              <a:tblPr firstRow="1" bandRow="1">
                <a:tableStyleId>{D113A9D2-9D6B-4929-AA2D-F23B5EE8CBE7}</a:tableStyleId>
              </a:tblPr>
              <a:tblGrid>
                <a:gridCol w="1280632">
                  <a:extLst>
                    <a:ext uri="{9D8B030D-6E8A-4147-A177-3AD203B41FA5}">
                      <a16:colId xmlns:a16="http://schemas.microsoft.com/office/drawing/2014/main" xmlns="" val="20000"/>
                    </a:ext>
                  </a:extLst>
                </a:gridCol>
                <a:gridCol w="1280632">
                  <a:extLst>
                    <a:ext uri="{9D8B030D-6E8A-4147-A177-3AD203B41FA5}">
                      <a16:colId xmlns:a16="http://schemas.microsoft.com/office/drawing/2014/main" xmlns="" val="20001"/>
                    </a:ext>
                  </a:extLst>
                </a:gridCol>
                <a:gridCol w="1280632">
                  <a:extLst>
                    <a:ext uri="{9D8B030D-6E8A-4147-A177-3AD203B41FA5}">
                      <a16:colId xmlns:a16="http://schemas.microsoft.com/office/drawing/2014/main" xmlns="" val="20002"/>
                    </a:ext>
                  </a:extLst>
                </a:gridCol>
              </a:tblGrid>
              <a:tr h="835739">
                <a:tc>
                  <a:txBody>
                    <a:bodyPr/>
                    <a:lstStyle/>
                    <a:p>
                      <a:pPr algn="ctr"/>
                      <a:r>
                        <a:rPr lang="en-US" sz="3200" b="1" dirty="0"/>
                        <a:t>1</a:t>
                      </a:r>
                    </a:p>
                  </a:txBody>
                  <a:tcPr marL="74295" marR="74295"/>
                </a:tc>
                <a:tc>
                  <a:txBody>
                    <a:bodyPr/>
                    <a:lstStyle/>
                    <a:p>
                      <a:pPr algn="ctr"/>
                      <a:r>
                        <a:rPr lang="en-US" sz="3200" b="1" dirty="0"/>
                        <a:t>2</a:t>
                      </a:r>
                    </a:p>
                  </a:txBody>
                  <a:tcPr marL="74295" marR="74295"/>
                </a:tc>
                <a:tc>
                  <a:txBody>
                    <a:bodyPr/>
                    <a:lstStyle/>
                    <a:p>
                      <a:pPr algn="ctr"/>
                      <a:r>
                        <a:rPr lang="en-US" sz="3200" b="1" dirty="0"/>
                        <a:t>3</a:t>
                      </a:r>
                    </a:p>
                  </a:txBody>
                  <a:tcPr marL="74295" marR="74295"/>
                </a:tc>
                <a:extLst>
                  <a:ext uri="{0D108BD9-81ED-4DB2-BD59-A6C34878D82A}">
                    <a16:rowId xmlns:a16="http://schemas.microsoft.com/office/drawing/2014/main" xmlns="" val="10000"/>
                  </a:ext>
                </a:extLst>
              </a:tr>
              <a:tr h="835739">
                <a:tc>
                  <a:txBody>
                    <a:bodyPr/>
                    <a:lstStyle/>
                    <a:p>
                      <a:pPr algn="ctr"/>
                      <a:r>
                        <a:rPr lang="en-US" sz="3200" b="1" dirty="0"/>
                        <a:t>3</a:t>
                      </a:r>
                    </a:p>
                  </a:txBody>
                  <a:tcPr marL="74295" marR="74295"/>
                </a:tc>
                <a:tc>
                  <a:txBody>
                    <a:bodyPr/>
                    <a:lstStyle/>
                    <a:p>
                      <a:pPr algn="ctr"/>
                      <a:r>
                        <a:rPr lang="en-US" sz="3200" b="1" dirty="0"/>
                        <a:t>1</a:t>
                      </a:r>
                    </a:p>
                  </a:txBody>
                  <a:tcPr marL="74295" marR="74295"/>
                </a:tc>
                <a:tc>
                  <a:txBody>
                    <a:bodyPr/>
                    <a:lstStyle/>
                    <a:p>
                      <a:pPr algn="ctr"/>
                      <a:r>
                        <a:rPr lang="en-US" sz="3200" b="1" dirty="0"/>
                        <a:t>2</a:t>
                      </a:r>
                    </a:p>
                  </a:txBody>
                  <a:tcPr marL="74295" marR="74295"/>
                </a:tc>
                <a:extLst>
                  <a:ext uri="{0D108BD9-81ED-4DB2-BD59-A6C34878D82A}">
                    <a16:rowId xmlns:a16="http://schemas.microsoft.com/office/drawing/2014/main" xmlns="" val="10001"/>
                  </a:ext>
                </a:extLst>
              </a:tr>
              <a:tr h="835739">
                <a:tc>
                  <a:txBody>
                    <a:bodyPr/>
                    <a:lstStyle/>
                    <a:p>
                      <a:pPr algn="ctr"/>
                      <a:r>
                        <a:rPr lang="en-US" sz="3200" b="1" dirty="0"/>
                        <a:t>2</a:t>
                      </a:r>
                    </a:p>
                  </a:txBody>
                  <a:tcPr marL="74295" marR="74295"/>
                </a:tc>
                <a:tc>
                  <a:txBody>
                    <a:bodyPr/>
                    <a:lstStyle/>
                    <a:p>
                      <a:pPr algn="ctr"/>
                      <a:r>
                        <a:rPr lang="en-US" sz="3200" b="1" dirty="0"/>
                        <a:t>3</a:t>
                      </a:r>
                    </a:p>
                  </a:txBody>
                  <a:tcPr marL="74295" marR="74295"/>
                </a:tc>
                <a:tc>
                  <a:txBody>
                    <a:bodyPr/>
                    <a:lstStyle/>
                    <a:p>
                      <a:pPr algn="ctr"/>
                      <a:r>
                        <a:rPr lang="en-US" sz="3200" b="1" dirty="0"/>
                        <a:t>1</a:t>
                      </a:r>
                    </a:p>
                  </a:txBody>
                  <a:tcPr marL="74295" marR="74295"/>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806482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038" y="636608"/>
            <a:ext cx="8543925" cy="5540355"/>
          </a:xfrm>
        </p:spPr>
        <p:txBody>
          <a:bodyPr>
            <a:normAutofit fontScale="85000" lnSpcReduction="20000"/>
          </a:bodyPr>
          <a:lstStyle/>
          <a:p>
            <a:pPr marL="0" indent="0">
              <a:buNone/>
            </a:pPr>
            <a:r>
              <a:rPr lang="en-GB" dirty="0" smtClean="0"/>
              <a:t>You can make puzzles from Latin squares called </a:t>
            </a:r>
            <a:r>
              <a:rPr lang="en-GB" dirty="0" err="1" smtClean="0"/>
              <a:t>Sudokus</a:t>
            </a:r>
            <a:r>
              <a:rPr lang="en-GB" dirty="0" smtClean="0"/>
              <a:t>. A good Sudoku is one that has a unique solution.</a:t>
            </a:r>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smtClean="0"/>
          </a:p>
          <a:p>
            <a:pPr marL="0" indent="0">
              <a:buNone/>
            </a:pPr>
            <a:r>
              <a:rPr lang="en-GB" dirty="0" smtClean="0"/>
              <a:t>Two </a:t>
            </a:r>
            <a:r>
              <a:rPr lang="en-GB" dirty="0"/>
              <a:t>of these </a:t>
            </a:r>
            <a:r>
              <a:rPr lang="en-GB" dirty="0" smtClean="0"/>
              <a:t>are good Sudokus </a:t>
            </a:r>
            <a:r>
              <a:rPr lang="en-GB" dirty="0"/>
              <a:t>but one has more than one (apparent) solution.</a:t>
            </a:r>
          </a:p>
          <a:p>
            <a:pPr marL="0" indent="0">
              <a:buNone/>
            </a:pPr>
            <a:r>
              <a:rPr lang="en-GB" i="1" dirty="0"/>
              <a:t>Which one?</a:t>
            </a:r>
          </a:p>
          <a:p>
            <a:pPr marL="0" indent="0">
              <a:buNone/>
            </a:pPr>
            <a:r>
              <a:rPr lang="en-GB" i="1" dirty="0"/>
              <a:t>Mathematicians would probably call all these solutions the same.</a:t>
            </a:r>
          </a:p>
          <a:p>
            <a:pPr marL="0" indent="0">
              <a:buNone/>
            </a:pPr>
            <a:r>
              <a:rPr lang="en-GB" i="1" dirty="0"/>
              <a:t>Why?</a:t>
            </a:r>
          </a:p>
          <a:p>
            <a:pPr marL="0" indent="0">
              <a:buNone/>
            </a:pPr>
            <a:r>
              <a:rPr lang="en-GB" i="1" dirty="0"/>
              <a:t>Do you agree?</a:t>
            </a:r>
          </a:p>
        </p:txBody>
      </p:sp>
      <p:graphicFrame>
        <p:nvGraphicFramePr>
          <p:cNvPr id="7" name="Table 6"/>
          <p:cNvGraphicFramePr>
            <a:graphicFrameLocks noGrp="1"/>
          </p:cNvGraphicFramePr>
          <p:nvPr>
            <p:extLst>
              <p:ext uri="{D42A27DB-BD31-4B8C-83A1-F6EECF244321}">
                <p14:modId xmlns:p14="http://schemas.microsoft.com/office/powerpoint/2010/main" val="2025943640"/>
              </p:ext>
            </p:extLst>
          </p:nvPr>
        </p:nvGraphicFramePr>
        <p:xfrm>
          <a:off x="1098630" y="1403029"/>
          <a:ext cx="1828800" cy="2223135"/>
        </p:xfrm>
        <a:graphic>
          <a:graphicData uri="http://schemas.openxmlformats.org/drawingml/2006/table">
            <a:tbl>
              <a:tblPr>
                <a:tableStyleId>{5C22544A-7EE6-4342-B048-85BDC9FD1C3A}</a:tableStyleId>
              </a:tblPr>
              <a:tblGrid>
                <a:gridCol w="609600"/>
                <a:gridCol w="609600"/>
                <a:gridCol w="609600"/>
              </a:tblGrid>
              <a:tr h="609600">
                <a:tc>
                  <a:txBody>
                    <a:bodyPr/>
                    <a:lstStyle/>
                    <a:p>
                      <a:pPr algn="ctr" fontAlgn="ctr"/>
                      <a:r>
                        <a:rPr lang="en-GB" sz="4800" u="none" strike="noStrike" dirty="0">
                          <a:effectLst/>
                        </a:rPr>
                        <a:t>1</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3</a:t>
                      </a:r>
                      <a:endParaRPr lang="en-GB" sz="4800" b="0" i="0" u="none" strike="noStrike">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210840726"/>
              </p:ext>
            </p:extLst>
          </p:nvPr>
        </p:nvGraphicFramePr>
        <p:xfrm>
          <a:off x="3957577" y="1414604"/>
          <a:ext cx="1828800" cy="2223135"/>
        </p:xfrm>
        <a:graphic>
          <a:graphicData uri="http://schemas.openxmlformats.org/drawingml/2006/table">
            <a:tbl>
              <a:tblPr>
                <a:tableStyleId>{5C22544A-7EE6-4342-B048-85BDC9FD1C3A}</a:tableStyleId>
              </a:tblPr>
              <a:tblGrid>
                <a:gridCol w="609600"/>
                <a:gridCol w="609600"/>
                <a:gridCol w="609600"/>
              </a:tblGrid>
              <a:tr h="609600">
                <a:tc>
                  <a:txBody>
                    <a:bodyPr/>
                    <a:lstStyle/>
                    <a:p>
                      <a:pPr algn="ctr" fontAlgn="ctr"/>
                      <a:r>
                        <a:rPr lang="en-GB" sz="4800" u="none" strike="noStrike" dirty="0">
                          <a:effectLst/>
                        </a:rPr>
                        <a:t>1</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a:effectLst/>
                        </a:rPr>
                        <a:t>3</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952760150"/>
              </p:ext>
            </p:extLst>
          </p:nvPr>
        </p:nvGraphicFramePr>
        <p:xfrm>
          <a:off x="6677628" y="1448686"/>
          <a:ext cx="1828800" cy="2223135"/>
        </p:xfrm>
        <a:graphic>
          <a:graphicData uri="http://schemas.openxmlformats.org/drawingml/2006/table">
            <a:tbl>
              <a:tblPr>
                <a:tableStyleId>{5C22544A-7EE6-4342-B048-85BDC9FD1C3A}</a:tableStyleId>
              </a:tblPr>
              <a:tblGrid>
                <a:gridCol w="609600"/>
                <a:gridCol w="609600"/>
                <a:gridCol w="609600"/>
              </a:tblGrid>
              <a:tr h="609600">
                <a:tc>
                  <a:txBody>
                    <a:bodyPr/>
                    <a:lstStyle/>
                    <a:p>
                      <a:pPr algn="ctr" fontAlgn="ctr"/>
                      <a:r>
                        <a:rPr lang="en-GB" sz="4800" u="none" strike="noStrike" dirty="0">
                          <a:effectLst/>
                        </a:rPr>
                        <a:t>1</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3</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r>
              <a:tr h="609600">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a:effectLst/>
                        </a:rPr>
                        <a:t> </a:t>
                      </a:r>
                      <a:endParaRPr lang="en-GB" sz="4800" b="0" i="0" u="none" strike="noStrike">
                        <a:solidFill>
                          <a:srgbClr val="000000"/>
                        </a:solidFill>
                        <a:effectLst/>
                        <a:latin typeface="Calibri"/>
                      </a:endParaRPr>
                    </a:p>
                  </a:txBody>
                  <a:tcPr marL="9525" marR="9525" marT="9525" marB="0" anchor="ctr"/>
                </a:tc>
                <a:tc>
                  <a:txBody>
                    <a:bodyPr/>
                    <a:lstStyle/>
                    <a:p>
                      <a:pPr algn="ctr" fontAlgn="ctr"/>
                      <a:r>
                        <a:rPr lang="en-GB" sz="4800" u="none" strike="noStrike" dirty="0">
                          <a:effectLst/>
                        </a:rPr>
                        <a:t> </a:t>
                      </a:r>
                      <a:endParaRPr lang="en-GB" sz="48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992286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207961"/>
            <a:ext cx="8543925" cy="863600"/>
          </a:xfrm>
        </p:spPr>
        <p:txBody>
          <a:bodyPr>
            <a:normAutofit fontScale="90000"/>
          </a:bodyPr>
          <a:lstStyle/>
          <a:p>
            <a:pPr algn="ctr"/>
            <a:r>
              <a:rPr lang="en-US" sz="2400" b="1" dirty="0"/>
              <a:t>Look at your school timetable. Notice how it works like a Latin Square (with each teacher and class appearing only once in each time slot on a given day)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775" y="1420814"/>
            <a:ext cx="8172450" cy="5170205"/>
          </a:xfrm>
          <a:prstGeom prst="rect">
            <a:avLst/>
          </a:prstGeom>
        </p:spPr>
      </p:pic>
    </p:spTree>
    <p:extLst>
      <p:ext uri="{BB962C8B-B14F-4D97-AF65-F5344CB8AC3E}">
        <p14:creationId xmlns:p14="http://schemas.microsoft.com/office/powerpoint/2010/main" val="10285512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6694" y="434790"/>
            <a:ext cx="3145938" cy="5730036"/>
          </a:xfrm>
        </p:spPr>
        <p:txBody>
          <a:bodyPr anchor="t">
            <a:normAutofit/>
          </a:bodyPr>
          <a:lstStyle/>
          <a:p>
            <a:pPr fontAlgn="t"/>
            <a:r>
              <a:rPr lang="en-GB" sz="3200" b="1" dirty="0" smtClean="0"/>
              <a:t>Sudoku 2</a:t>
            </a:r>
            <a:r>
              <a:rPr lang="en-GB" sz="3200" b="1" dirty="0"/>
              <a:t/>
            </a:r>
            <a:br>
              <a:rPr lang="en-GB" sz="3200" b="1" dirty="0"/>
            </a:br>
            <a:r>
              <a:rPr lang="en-US" sz="3200" b="1" dirty="0"/>
              <a:t/>
            </a:r>
            <a:br>
              <a:rPr lang="en-US" sz="3200" b="1" dirty="0"/>
            </a:br>
            <a:r>
              <a:rPr lang="en-US" sz="3200" dirty="0"/>
              <a:t>Can you fill this  9×9 grid with numbers so that each row, column and 3×3 section (marked in grey or white) contains all of the digits between 1 and 9?</a:t>
            </a:r>
            <a:endParaRPr lang="en-US" sz="3200" b="1" dirty="0"/>
          </a:p>
        </p:txBody>
      </p:sp>
      <p:graphicFrame>
        <p:nvGraphicFramePr>
          <p:cNvPr id="4" name="Table 3"/>
          <p:cNvGraphicFramePr>
            <a:graphicFrameLocks noGrp="1"/>
          </p:cNvGraphicFramePr>
          <p:nvPr>
            <p:extLst>
              <p:ext uri="{D42A27DB-BD31-4B8C-83A1-F6EECF244321}">
                <p14:modId xmlns:p14="http://schemas.microsoft.com/office/powerpoint/2010/main" val="3163477300"/>
              </p:ext>
            </p:extLst>
          </p:nvPr>
        </p:nvGraphicFramePr>
        <p:xfrm>
          <a:off x="3480619" y="471948"/>
          <a:ext cx="5949225" cy="5884614"/>
        </p:xfrm>
        <a:graphic>
          <a:graphicData uri="http://schemas.openxmlformats.org/drawingml/2006/table">
            <a:tbl>
              <a:tblPr firstRow="1" bandRow="1">
                <a:tableStyleId>{5C22544A-7EE6-4342-B048-85BDC9FD1C3A}</a:tableStyleId>
              </a:tblPr>
              <a:tblGrid>
                <a:gridCol w="661025">
                  <a:extLst>
                    <a:ext uri="{9D8B030D-6E8A-4147-A177-3AD203B41FA5}">
                      <a16:colId xmlns:a16="http://schemas.microsoft.com/office/drawing/2014/main" xmlns="" val="20000"/>
                    </a:ext>
                  </a:extLst>
                </a:gridCol>
                <a:gridCol w="661025">
                  <a:extLst>
                    <a:ext uri="{9D8B030D-6E8A-4147-A177-3AD203B41FA5}">
                      <a16:colId xmlns:a16="http://schemas.microsoft.com/office/drawing/2014/main" xmlns="" val="20001"/>
                    </a:ext>
                  </a:extLst>
                </a:gridCol>
                <a:gridCol w="661025">
                  <a:extLst>
                    <a:ext uri="{9D8B030D-6E8A-4147-A177-3AD203B41FA5}">
                      <a16:colId xmlns:a16="http://schemas.microsoft.com/office/drawing/2014/main" xmlns="" val="20002"/>
                    </a:ext>
                  </a:extLst>
                </a:gridCol>
                <a:gridCol w="661025">
                  <a:extLst>
                    <a:ext uri="{9D8B030D-6E8A-4147-A177-3AD203B41FA5}">
                      <a16:colId xmlns:a16="http://schemas.microsoft.com/office/drawing/2014/main" xmlns="" val="20003"/>
                    </a:ext>
                  </a:extLst>
                </a:gridCol>
                <a:gridCol w="661025">
                  <a:extLst>
                    <a:ext uri="{9D8B030D-6E8A-4147-A177-3AD203B41FA5}">
                      <a16:colId xmlns:a16="http://schemas.microsoft.com/office/drawing/2014/main" xmlns="" val="20004"/>
                    </a:ext>
                  </a:extLst>
                </a:gridCol>
                <a:gridCol w="661025">
                  <a:extLst>
                    <a:ext uri="{9D8B030D-6E8A-4147-A177-3AD203B41FA5}">
                      <a16:colId xmlns:a16="http://schemas.microsoft.com/office/drawing/2014/main" xmlns="" val="20005"/>
                    </a:ext>
                  </a:extLst>
                </a:gridCol>
                <a:gridCol w="661025">
                  <a:extLst>
                    <a:ext uri="{9D8B030D-6E8A-4147-A177-3AD203B41FA5}">
                      <a16:colId xmlns:a16="http://schemas.microsoft.com/office/drawing/2014/main" xmlns="" val="20006"/>
                    </a:ext>
                  </a:extLst>
                </a:gridCol>
                <a:gridCol w="661025">
                  <a:extLst>
                    <a:ext uri="{9D8B030D-6E8A-4147-A177-3AD203B41FA5}">
                      <a16:colId xmlns:a16="http://schemas.microsoft.com/office/drawing/2014/main" xmlns="" val="20007"/>
                    </a:ext>
                  </a:extLst>
                </a:gridCol>
                <a:gridCol w="661025">
                  <a:extLst>
                    <a:ext uri="{9D8B030D-6E8A-4147-A177-3AD203B41FA5}">
                      <a16:colId xmlns:a16="http://schemas.microsoft.com/office/drawing/2014/main" xmlns="" val="20008"/>
                    </a:ext>
                  </a:extLst>
                </a:gridCol>
              </a:tblGrid>
              <a:tr h="653846">
                <a:tc>
                  <a:txBody>
                    <a:bodyPr/>
                    <a:lstStyle/>
                    <a:p>
                      <a:pPr algn="ctr"/>
                      <a:r>
                        <a:rPr lang="en-GB" sz="3200" b="1" i="0" dirty="0">
                          <a:solidFill>
                            <a:schemeClr val="tx1"/>
                          </a:solidFill>
                          <a:latin typeface="Arial"/>
                          <a:cs typeface="Arial"/>
                        </a:rPr>
                        <a:t>2</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9</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1</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4</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5</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7</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53846">
                <a:tc>
                  <a:txBody>
                    <a:bodyPr/>
                    <a:lstStyle/>
                    <a:p>
                      <a:pPr algn="ctr"/>
                      <a:r>
                        <a:rPr lang="en-GB" sz="3200" b="1" i="0" dirty="0">
                          <a:solidFill>
                            <a:schemeClr val="tx1"/>
                          </a:solidFill>
                          <a:latin typeface="Arial"/>
                          <a:cs typeface="Arial"/>
                        </a:rPr>
                        <a:t>8</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7</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9</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2</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1</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653846">
                <a:tc>
                  <a:txBody>
                    <a:bodyPr/>
                    <a:lstStyle/>
                    <a:p>
                      <a:pPr algn="ctr"/>
                      <a:r>
                        <a:rPr lang="en-GB" sz="3200" b="1" i="0" dirty="0">
                          <a:solidFill>
                            <a:schemeClr val="tx1"/>
                          </a:solidFill>
                          <a:latin typeface="Arial"/>
                          <a:cs typeface="Arial"/>
                        </a:rPr>
                        <a:t>6</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7</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3</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2"/>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2</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2"/>
                    </a:solidFill>
                  </a:tcPr>
                </a:tc>
                <a:tc>
                  <a:txBody>
                    <a:bodyPr/>
                    <a:lstStyle/>
                    <a:p>
                      <a:pPr algn="ctr"/>
                      <a:r>
                        <a:rPr lang="en-GB" sz="3200" b="1" i="0" dirty="0">
                          <a:solidFill>
                            <a:schemeClr val="tx1"/>
                          </a:solidFill>
                          <a:latin typeface="Arial"/>
                          <a:cs typeface="Arial"/>
                        </a:rPr>
                        <a:t>4</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8</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653846">
                <a:tc>
                  <a:txBody>
                    <a:bodyPr/>
                    <a:lstStyle/>
                    <a:p>
                      <a:pPr algn="ctr"/>
                      <a:r>
                        <a:rPr lang="en-GB" sz="3200" b="1" i="0" dirty="0">
                          <a:solidFill>
                            <a:schemeClr val="tx1"/>
                          </a:solidFill>
                          <a:latin typeface="Arial"/>
                          <a:cs typeface="Arial"/>
                        </a:rPr>
                        <a:t>9</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3</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8</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5</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7</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1</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extLst>
                  <a:ext uri="{0D108BD9-81ED-4DB2-BD59-A6C34878D82A}">
                    <a16:rowId xmlns:a16="http://schemas.microsoft.com/office/drawing/2014/main" xmlns="" val="10003"/>
                  </a:ext>
                </a:extLst>
              </a:tr>
              <a:tr h="653846">
                <a:tc>
                  <a:txBody>
                    <a:bodyPr/>
                    <a:lstStyle/>
                    <a:p>
                      <a:pPr algn="ctr"/>
                      <a:r>
                        <a:rPr lang="en-GB" sz="3200" b="1" i="0" dirty="0">
                          <a:solidFill>
                            <a:schemeClr val="tx1"/>
                          </a:solidFill>
                          <a:latin typeface="Arial"/>
                          <a:cs typeface="Arial"/>
                        </a:rPr>
                        <a:t>4</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2</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6</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3</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extLst>
                  <a:ext uri="{0D108BD9-81ED-4DB2-BD59-A6C34878D82A}">
                    <a16:rowId xmlns:a16="http://schemas.microsoft.com/office/drawing/2014/main" xmlns="" val="10004"/>
                  </a:ext>
                </a:extLst>
              </a:tr>
              <a:tr h="653846">
                <a:tc>
                  <a:txBody>
                    <a:bodyPr/>
                    <a:lstStyle/>
                    <a:p>
                      <a:pPr algn="ctr"/>
                      <a:r>
                        <a:rPr lang="en-GB" sz="3200" b="1" i="0" dirty="0">
                          <a:solidFill>
                            <a:schemeClr val="tx1"/>
                          </a:solidFill>
                          <a:latin typeface="Arial"/>
                          <a:cs typeface="Arial"/>
                        </a:rPr>
                        <a:t>1</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8</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9</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6</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extLst>
                  <a:ext uri="{0D108BD9-81ED-4DB2-BD59-A6C34878D82A}">
                    <a16:rowId xmlns:a16="http://schemas.microsoft.com/office/drawing/2014/main" xmlns="" val="10005"/>
                  </a:ext>
                </a:extLst>
              </a:tr>
              <a:tr h="653846">
                <a:tc>
                  <a:txBody>
                    <a:bodyPr/>
                    <a:lstStyle/>
                    <a:p>
                      <a:pPr algn="ctr"/>
                      <a:r>
                        <a:rPr lang="en-GB" sz="3200" b="1" i="0" dirty="0">
                          <a:solidFill>
                            <a:schemeClr val="tx1"/>
                          </a:solidFill>
                          <a:latin typeface="Arial"/>
                          <a:cs typeface="Arial"/>
                        </a:rPr>
                        <a:t>7</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1</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2</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3</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6</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3810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653846">
                <a:tc>
                  <a:txBody>
                    <a:bodyPr/>
                    <a:lstStyle/>
                    <a:p>
                      <a:pPr algn="ctr"/>
                      <a:endParaRPr lang="en-GB" sz="3200" b="1" i="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9</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4</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1</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dirty="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1905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653846">
                <a:tc>
                  <a:txBody>
                    <a:bodyPr/>
                    <a:lstStyle/>
                    <a:p>
                      <a:pPr algn="ctr"/>
                      <a:r>
                        <a:rPr lang="en-GB" sz="3200" b="1" i="0" dirty="0">
                          <a:solidFill>
                            <a:schemeClr val="tx1"/>
                          </a:solidFill>
                          <a:latin typeface="Arial"/>
                          <a:cs typeface="Arial"/>
                        </a:rPr>
                        <a:t>3</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6</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9</a:t>
                      </a: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r>
                        <a:rPr lang="en-GB" sz="3200" b="1" i="0" dirty="0">
                          <a:solidFill>
                            <a:schemeClr val="tx1"/>
                          </a:solidFill>
                          <a:latin typeface="Arial"/>
                          <a:cs typeface="Arial"/>
                        </a:rPr>
                        <a:t>7</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rgbClr val="E7E6E6"/>
                    </a:solidFill>
                  </a:tcPr>
                </a:tc>
                <a:tc>
                  <a:txBody>
                    <a:bodyPr/>
                    <a:lstStyle/>
                    <a:p>
                      <a:pPr algn="ctr"/>
                      <a:endParaRPr lang="en-GB" sz="3200" b="1" i="0">
                        <a:solidFill>
                          <a:schemeClr val="tx1"/>
                        </a:solidFill>
                        <a:latin typeface="Arial"/>
                        <a:cs typeface="Arial"/>
                      </a:endParaRPr>
                    </a:p>
                  </a:txBody>
                  <a:tcPr marL="74295" marR="74295" anchor="ctr">
                    <a:lnL w="3810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5</a:t>
                      </a:r>
                    </a:p>
                  </a:txBody>
                  <a:tcPr marL="74295" marR="74295" anchor="ctr">
                    <a:lnL w="19050" cap="flat" cmpd="sng" algn="ctr">
                      <a:solidFill>
                        <a:prstClr val="black"/>
                      </a:solidFill>
                      <a:prstDash val="solid"/>
                      <a:round/>
                      <a:headEnd type="none" w="med" len="med"/>
                      <a:tailEnd type="none" w="med" len="med"/>
                    </a:lnL>
                    <a:lnR w="1905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tc>
                  <a:txBody>
                    <a:bodyPr/>
                    <a:lstStyle/>
                    <a:p>
                      <a:pPr algn="ctr"/>
                      <a:r>
                        <a:rPr lang="en-GB" sz="3200" b="1" i="0" dirty="0">
                          <a:solidFill>
                            <a:schemeClr val="tx1"/>
                          </a:solidFill>
                          <a:latin typeface="Arial"/>
                          <a:cs typeface="Arial"/>
                        </a:rPr>
                        <a:t>4</a:t>
                      </a:r>
                    </a:p>
                  </a:txBody>
                  <a:tcPr marL="74295" marR="74295" anchor="ctr">
                    <a:lnL w="19050" cap="flat" cmpd="sng" algn="ctr">
                      <a:solidFill>
                        <a:prstClr val="black"/>
                      </a:solidFill>
                      <a:prstDash val="solid"/>
                      <a:round/>
                      <a:headEnd type="none" w="med" len="med"/>
                      <a:tailEnd type="none" w="med" len="med"/>
                    </a:lnL>
                    <a:lnR w="38100" cap="flat" cmpd="sng" algn="ctr">
                      <a:solidFill>
                        <a:prstClr val="black"/>
                      </a:solidFill>
                      <a:prstDash val="solid"/>
                      <a:round/>
                      <a:headEnd type="none" w="med" len="med"/>
                      <a:tailEnd type="none" w="med" len="med"/>
                    </a:lnR>
                    <a:lnT w="19050" cap="flat" cmpd="sng" algn="ctr">
                      <a:solidFill>
                        <a:prstClr val="black"/>
                      </a:solidFill>
                      <a:prstDash val="solid"/>
                      <a:round/>
                      <a:headEnd type="none" w="med" len="med"/>
                      <a:tailEnd type="none" w="med" len="med"/>
                    </a:lnT>
                    <a:lnB w="38100"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9981686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3838" y="269630"/>
            <a:ext cx="3155970" cy="2161054"/>
          </a:xfrm>
        </p:spPr>
        <p:txBody>
          <a:bodyPr>
            <a:normAutofit/>
          </a:bodyPr>
          <a:lstStyle/>
          <a:p>
            <a:pPr algn="ctr"/>
            <a:r>
              <a:rPr lang="en-US" sz="3600" dirty="0"/>
              <a:t>What do you notice about the numbers in this square?</a:t>
            </a:r>
          </a:p>
        </p:txBody>
      </p:sp>
      <p:sp>
        <p:nvSpPr>
          <p:cNvPr id="8" name="TextBox 7"/>
          <p:cNvSpPr txBox="1"/>
          <p:nvPr/>
        </p:nvSpPr>
        <p:spPr>
          <a:xfrm>
            <a:off x="3240911" y="269631"/>
            <a:ext cx="6099859" cy="769441"/>
          </a:xfrm>
          <a:prstGeom prst="rect">
            <a:avLst/>
          </a:prstGeom>
          <a:noFill/>
        </p:spPr>
        <p:txBody>
          <a:bodyPr wrap="square" rtlCol="0">
            <a:spAutoFit/>
          </a:bodyPr>
          <a:lstStyle/>
          <a:p>
            <a:pPr algn="ctr"/>
            <a:r>
              <a:rPr lang="en-US" sz="4400" dirty="0" smtClean="0"/>
              <a:t>Making a Vedic </a:t>
            </a:r>
            <a:r>
              <a:rPr lang="en-US" sz="4400" dirty="0"/>
              <a:t>Square</a:t>
            </a:r>
          </a:p>
        </p:txBody>
      </p:sp>
      <p:graphicFrame>
        <p:nvGraphicFramePr>
          <p:cNvPr id="9" name="Table 8"/>
          <p:cNvGraphicFramePr>
            <a:graphicFrameLocks noGrp="1"/>
          </p:cNvGraphicFramePr>
          <p:nvPr>
            <p:extLst>
              <p:ext uri="{D42A27DB-BD31-4B8C-83A1-F6EECF244321}">
                <p14:modId xmlns:p14="http://schemas.microsoft.com/office/powerpoint/2010/main" val="1712682453"/>
              </p:ext>
            </p:extLst>
          </p:nvPr>
        </p:nvGraphicFramePr>
        <p:xfrm>
          <a:off x="3862388" y="1485656"/>
          <a:ext cx="4967287" cy="4114800"/>
        </p:xfrm>
        <a:graphic>
          <a:graphicData uri="http://schemas.openxmlformats.org/drawingml/2006/table">
            <a:tbl>
              <a:tblPr firstRow="1" bandRow="1">
                <a:tableStyleId>{5940675A-B579-460E-94D1-54222C63F5DA}</a:tableStyleId>
              </a:tblPr>
              <a:tblGrid>
                <a:gridCol w="954112">
                  <a:extLst>
                    <a:ext uri="{9D8B030D-6E8A-4147-A177-3AD203B41FA5}">
                      <a16:colId xmlns:a16="http://schemas.microsoft.com/office/drawing/2014/main" xmlns="" val="20000"/>
                    </a:ext>
                  </a:extLst>
                </a:gridCol>
                <a:gridCol w="963949">
                  <a:extLst>
                    <a:ext uri="{9D8B030D-6E8A-4147-A177-3AD203B41FA5}">
                      <a16:colId xmlns:a16="http://schemas.microsoft.com/office/drawing/2014/main" xmlns="" val="20001"/>
                    </a:ext>
                  </a:extLst>
                </a:gridCol>
                <a:gridCol w="1081983">
                  <a:extLst>
                    <a:ext uri="{9D8B030D-6E8A-4147-A177-3AD203B41FA5}">
                      <a16:colId xmlns:a16="http://schemas.microsoft.com/office/drawing/2014/main" xmlns="" val="20002"/>
                    </a:ext>
                  </a:extLst>
                </a:gridCol>
                <a:gridCol w="1042638">
                  <a:extLst>
                    <a:ext uri="{9D8B030D-6E8A-4147-A177-3AD203B41FA5}">
                      <a16:colId xmlns:a16="http://schemas.microsoft.com/office/drawing/2014/main" xmlns="" val="20003"/>
                    </a:ext>
                  </a:extLst>
                </a:gridCol>
                <a:gridCol w="924605">
                  <a:extLst>
                    <a:ext uri="{9D8B030D-6E8A-4147-A177-3AD203B41FA5}">
                      <a16:colId xmlns:a16="http://schemas.microsoft.com/office/drawing/2014/main" xmlns="" val="20004"/>
                    </a:ext>
                  </a:extLst>
                </a:gridCol>
              </a:tblGrid>
              <a:tr h="370840">
                <a:tc>
                  <a:txBody>
                    <a:bodyPr/>
                    <a:lstStyle/>
                    <a:p>
                      <a:pPr algn="ctr"/>
                      <a:r>
                        <a:rPr lang="en-US" sz="4800" dirty="0">
                          <a:solidFill>
                            <a:schemeClr val="accent2">
                              <a:lumMod val="75000"/>
                            </a:schemeClr>
                          </a:solidFill>
                        </a:rPr>
                        <a:t>0</a:t>
                      </a:r>
                    </a:p>
                  </a:txBody>
                  <a:tcPr marL="74295" marR="74295" anchor="ctr"/>
                </a:tc>
                <a:tc>
                  <a:txBody>
                    <a:bodyPr/>
                    <a:lstStyle/>
                    <a:p>
                      <a:pPr algn="ctr"/>
                      <a:r>
                        <a:rPr lang="en-US" sz="4800" dirty="0">
                          <a:solidFill>
                            <a:schemeClr val="accent2">
                              <a:lumMod val="75000"/>
                            </a:schemeClr>
                          </a:solidFill>
                        </a:rPr>
                        <a:t>1</a:t>
                      </a:r>
                    </a:p>
                  </a:txBody>
                  <a:tcPr marL="74295" marR="74295" anchor="ctr"/>
                </a:tc>
                <a:tc>
                  <a:txBody>
                    <a:bodyPr/>
                    <a:lstStyle/>
                    <a:p>
                      <a:pPr algn="ctr"/>
                      <a:r>
                        <a:rPr lang="en-US" sz="4800" dirty="0">
                          <a:solidFill>
                            <a:schemeClr val="accent2">
                              <a:lumMod val="75000"/>
                            </a:schemeClr>
                          </a:solidFill>
                        </a:rPr>
                        <a:t>2</a:t>
                      </a:r>
                    </a:p>
                  </a:txBody>
                  <a:tcPr marL="74295" marR="74295" anchor="ctr"/>
                </a:tc>
                <a:tc>
                  <a:txBody>
                    <a:bodyPr/>
                    <a:lstStyle/>
                    <a:p>
                      <a:pPr algn="ctr"/>
                      <a:r>
                        <a:rPr lang="en-US" sz="4800" dirty="0">
                          <a:solidFill>
                            <a:schemeClr val="accent2">
                              <a:lumMod val="75000"/>
                            </a:schemeClr>
                          </a:solidFill>
                        </a:rPr>
                        <a:t>3</a:t>
                      </a:r>
                    </a:p>
                  </a:txBody>
                  <a:tcPr marL="74295" marR="74295" anchor="ctr"/>
                </a:tc>
                <a:tc>
                  <a:txBody>
                    <a:bodyPr/>
                    <a:lstStyle/>
                    <a:p>
                      <a:pPr algn="ctr"/>
                      <a:r>
                        <a:rPr lang="en-US" sz="4800" dirty="0">
                          <a:solidFill>
                            <a:schemeClr val="accent2">
                              <a:lumMod val="75000"/>
                            </a:schemeClr>
                          </a:solidFill>
                        </a:rPr>
                        <a:t>4</a:t>
                      </a:r>
                    </a:p>
                  </a:txBody>
                  <a:tcPr marL="74295" marR="74295" anchor="ctr"/>
                </a:tc>
                <a:extLst>
                  <a:ext uri="{0D108BD9-81ED-4DB2-BD59-A6C34878D82A}">
                    <a16:rowId xmlns:a16="http://schemas.microsoft.com/office/drawing/2014/main" xmlns="" val="10000"/>
                  </a:ext>
                </a:extLst>
              </a:tr>
              <a:tr h="370840">
                <a:tc>
                  <a:txBody>
                    <a:bodyPr/>
                    <a:lstStyle/>
                    <a:p>
                      <a:pPr algn="ctr"/>
                      <a:r>
                        <a:rPr lang="en-US" sz="4800" dirty="0">
                          <a:solidFill>
                            <a:schemeClr val="accent2">
                              <a:lumMod val="75000"/>
                            </a:schemeClr>
                          </a:solidFill>
                        </a:rPr>
                        <a:t>1</a:t>
                      </a:r>
                    </a:p>
                  </a:txBody>
                  <a:tcPr marL="74295" marR="74295" anchor="ctr"/>
                </a:tc>
                <a:tc>
                  <a:txBody>
                    <a:bodyPr/>
                    <a:lstStyle/>
                    <a:p>
                      <a:pPr algn="ctr"/>
                      <a:r>
                        <a:rPr lang="en-US" sz="4800" dirty="0"/>
                        <a:t>1</a:t>
                      </a:r>
                    </a:p>
                  </a:txBody>
                  <a:tcPr marL="74295" marR="74295" anchor="ctr"/>
                </a:tc>
                <a:tc>
                  <a:txBody>
                    <a:bodyPr/>
                    <a:lstStyle/>
                    <a:p>
                      <a:pPr algn="ctr"/>
                      <a:r>
                        <a:rPr lang="en-US" sz="4800" dirty="0"/>
                        <a:t>2</a:t>
                      </a:r>
                    </a:p>
                  </a:txBody>
                  <a:tcPr marL="74295" marR="74295" anchor="ctr"/>
                </a:tc>
                <a:tc>
                  <a:txBody>
                    <a:bodyPr/>
                    <a:lstStyle/>
                    <a:p>
                      <a:pPr algn="ctr"/>
                      <a:r>
                        <a:rPr lang="en-US" sz="4800" dirty="0"/>
                        <a:t>3</a:t>
                      </a:r>
                    </a:p>
                  </a:txBody>
                  <a:tcPr marL="74295" marR="74295" anchor="ctr"/>
                </a:tc>
                <a:tc>
                  <a:txBody>
                    <a:bodyPr/>
                    <a:lstStyle/>
                    <a:p>
                      <a:pPr algn="ctr"/>
                      <a:r>
                        <a:rPr lang="en-US" sz="4800" dirty="0"/>
                        <a:t>4</a:t>
                      </a:r>
                    </a:p>
                  </a:txBody>
                  <a:tcPr marL="74295" marR="74295" anchor="ctr"/>
                </a:tc>
                <a:extLst>
                  <a:ext uri="{0D108BD9-81ED-4DB2-BD59-A6C34878D82A}">
                    <a16:rowId xmlns:a16="http://schemas.microsoft.com/office/drawing/2014/main" xmlns="" val="10001"/>
                  </a:ext>
                </a:extLst>
              </a:tr>
              <a:tr h="370840">
                <a:tc>
                  <a:txBody>
                    <a:bodyPr/>
                    <a:lstStyle/>
                    <a:p>
                      <a:pPr algn="ctr"/>
                      <a:r>
                        <a:rPr lang="en-US" sz="4800" dirty="0">
                          <a:solidFill>
                            <a:schemeClr val="accent2">
                              <a:lumMod val="75000"/>
                            </a:schemeClr>
                          </a:solidFill>
                        </a:rPr>
                        <a:t>2</a:t>
                      </a:r>
                    </a:p>
                  </a:txBody>
                  <a:tcPr marL="74295" marR="74295" anchor="ctr"/>
                </a:tc>
                <a:tc>
                  <a:txBody>
                    <a:bodyPr/>
                    <a:lstStyle/>
                    <a:p>
                      <a:pPr algn="ctr"/>
                      <a:r>
                        <a:rPr lang="en-US" sz="4800" dirty="0"/>
                        <a:t>2</a:t>
                      </a:r>
                    </a:p>
                  </a:txBody>
                  <a:tcPr marL="74295" marR="74295" anchor="ctr"/>
                </a:tc>
                <a:tc>
                  <a:txBody>
                    <a:bodyPr/>
                    <a:lstStyle/>
                    <a:p>
                      <a:pPr algn="ctr"/>
                      <a:r>
                        <a:rPr lang="en-US" sz="4800" dirty="0"/>
                        <a:t>4</a:t>
                      </a:r>
                    </a:p>
                  </a:txBody>
                  <a:tcPr marL="74295" marR="74295" anchor="ctr"/>
                </a:tc>
                <a:tc>
                  <a:txBody>
                    <a:bodyPr/>
                    <a:lstStyle/>
                    <a:p>
                      <a:pPr algn="ctr"/>
                      <a:r>
                        <a:rPr lang="en-US" sz="4800" dirty="0"/>
                        <a:t>6</a:t>
                      </a:r>
                    </a:p>
                  </a:txBody>
                  <a:tcPr marL="74295" marR="74295" anchor="ctr"/>
                </a:tc>
                <a:tc>
                  <a:txBody>
                    <a:bodyPr/>
                    <a:lstStyle/>
                    <a:p>
                      <a:pPr algn="ctr"/>
                      <a:r>
                        <a:rPr lang="en-US" sz="4800" dirty="0"/>
                        <a:t>8</a:t>
                      </a:r>
                    </a:p>
                  </a:txBody>
                  <a:tcPr marL="74295" marR="74295" anchor="ctr"/>
                </a:tc>
                <a:extLst>
                  <a:ext uri="{0D108BD9-81ED-4DB2-BD59-A6C34878D82A}">
                    <a16:rowId xmlns:a16="http://schemas.microsoft.com/office/drawing/2014/main" xmlns="" val="10002"/>
                  </a:ext>
                </a:extLst>
              </a:tr>
              <a:tr h="370840">
                <a:tc>
                  <a:txBody>
                    <a:bodyPr/>
                    <a:lstStyle/>
                    <a:p>
                      <a:pPr algn="ctr"/>
                      <a:r>
                        <a:rPr lang="en-US" sz="4800" dirty="0">
                          <a:solidFill>
                            <a:schemeClr val="accent2">
                              <a:lumMod val="75000"/>
                            </a:schemeClr>
                          </a:solidFill>
                        </a:rPr>
                        <a:t>3</a:t>
                      </a:r>
                    </a:p>
                  </a:txBody>
                  <a:tcPr marL="74295" marR="74295" anchor="ctr"/>
                </a:tc>
                <a:tc>
                  <a:txBody>
                    <a:bodyPr/>
                    <a:lstStyle/>
                    <a:p>
                      <a:pPr algn="ctr"/>
                      <a:r>
                        <a:rPr lang="en-US" sz="4800" dirty="0"/>
                        <a:t>3</a:t>
                      </a:r>
                    </a:p>
                  </a:txBody>
                  <a:tcPr marL="74295" marR="74295" anchor="ctr"/>
                </a:tc>
                <a:tc>
                  <a:txBody>
                    <a:bodyPr/>
                    <a:lstStyle/>
                    <a:p>
                      <a:pPr algn="ctr"/>
                      <a:r>
                        <a:rPr lang="en-US" sz="4800" dirty="0"/>
                        <a:t>6</a:t>
                      </a:r>
                    </a:p>
                  </a:txBody>
                  <a:tcPr marL="74295" marR="74295" anchor="ctr"/>
                </a:tc>
                <a:tc>
                  <a:txBody>
                    <a:bodyPr/>
                    <a:lstStyle/>
                    <a:p>
                      <a:pPr algn="ctr"/>
                      <a:r>
                        <a:rPr lang="en-US" sz="4800" dirty="0"/>
                        <a:t>9</a:t>
                      </a:r>
                    </a:p>
                  </a:txBody>
                  <a:tcPr marL="74295" marR="74295" anchor="ctr"/>
                </a:tc>
                <a:tc>
                  <a:txBody>
                    <a:bodyPr/>
                    <a:lstStyle/>
                    <a:p>
                      <a:pPr algn="ctr"/>
                      <a:r>
                        <a:rPr lang="en-US" sz="4800" dirty="0"/>
                        <a:t>3</a:t>
                      </a:r>
                    </a:p>
                  </a:txBody>
                  <a:tcPr marL="74295" marR="74295" anchor="ctr">
                    <a:solidFill>
                      <a:schemeClr val="bg1">
                        <a:lumMod val="95000"/>
                      </a:schemeClr>
                    </a:solidFill>
                  </a:tcPr>
                </a:tc>
                <a:extLst>
                  <a:ext uri="{0D108BD9-81ED-4DB2-BD59-A6C34878D82A}">
                    <a16:rowId xmlns:a16="http://schemas.microsoft.com/office/drawing/2014/main" xmlns="" val="10003"/>
                  </a:ext>
                </a:extLst>
              </a:tr>
              <a:tr h="370840">
                <a:tc>
                  <a:txBody>
                    <a:bodyPr/>
                    <a:lstStyle/>
                    <a:p>
                      <a:pPr algn="ctr"/>
                      <a:r>
                        <a:rPr lang="en-US" sz="4800" dirty="0">
                          <a:solidFill>
                            <a:schemeClr val="accent2">
                              <a:lumMod val="75000"/>
                            </a:schemeClr>
                          </a:solidFill>
                        </a:rPr>
                        <a:t>4</a:t>
                      </a:r>
                    </a:p>
                  </a:txBody>
                  <a:tcPr marL="74295" marR="74295" anchor="ctr"/>
                </a:tc>
                <a:tc>
                  <a:txBody>
                    <a:bodyPr/>
                    <a:lstStyle/>
                    <a:p>
                      <a:pPr algn="ctr"/>
                      <a:r>
                        <a:rPr lang="en-US" sz="4800" dirty="0"/>
                        <a:t>4</a:t>
                      </a:r>
                    </a:p>
                  </a:txBody>
                  <a:tcPr marL="74295" marR="74295" anchor="ctr"/>
                </a:tc>
                <a:tc>
                  <a:txBody>
                    <a:bodyPr/>
                    <a:lstStyle/>
                    <a:p>
                      <a:pPr algn="ctr"/>
                      <a:r>
                        <a:rPr lang="en-US" sz="4800" dirty="0"/>
                        <a:t>8</a:t>
                      </a:r>
                    </a:p>
                  </a:txBody>
                  <a:tcPr marL="74295" marR="74295" anchor="ctr"/>
                </a:tc>
                <a:tc>
                  <a:txBody>
                    <a:bodyPr/>
                    <a:lstStyle/>
                    <a:p>
                      <a:pPr algn="ctr"/>
                      <a:r>
                        <a:rPr lang="en-US" sz="4800" dirty="0"/>
                        <a:t>3</a:t>
                      </a:r>
                    </a:p>
                  </a:txBody>
                  <a:tcPr marL="74295" marR="74295" anchor="ctr">
                    <a:solidFill>
                      <a:schemeClr val="bg1">
                        <a:lumMod val="95000"/>
                      </a:schemeClr>
                    </a:solidFill>
                  </a:tcPr>
                </a:tc>
                <a:tc>
                  <a:txBody>
                    <a:bodyPr/>
                    <a:lstStyle/>
                    <a:p>
                      <a:pPr algn="ctr"/>
                      <a:r>
                        <a:rPr lang="en-US" sz="4800" dirty="0"/>
                        <a:t>7</a:t>
                      </a:r>
                    </a:p>
                  </a:txBody>
                  <a:tcPr marL="74295" marR="74295" anchor="ctr">
                    <a:solidFill>
                      <a:schemeClr val="bg1">
                        <a:lumMod val="95000"/>
                      </a:schemeClr>
                    </a:solidFill>
                  </a:tcPr>
                </a:tc>
                <a:extLst>
                  <a:ext uri="{0D108BD9-81ED-4DB2-BD59-A6C34878D82A}">
                    <a16:rowId xmlns:a16="http://schemas.microsoft.com/office/drawing/2014/main" xmlns="" val="1000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236315077"/>
              </p:ext>
            </p:extLst>
          </p:nvPr>
        </p:nvGraphicFramePr>
        <p:xfrm>
          <a:off x="3862388" y="1485656"/>
          <a:ext cx="4967287" cy="4114800"/>
        </p:xfrm>
        <a:graphic>
          <a:graphicData uri="http://schemas.openxmlformats.org/drawingml/2006/table">
            <a:tbl>
              <a:tblPr firstRow="1" bandRow="1">
                <a:tableStyleId>{5940675A-B579-460E-94D1-54222C63F5DA}</a:tableStyleId>
              </a:tblPr>
              <a:tblGrid>
                <a:gridCol w="954112">
                  <a:extLst>
                    <a:ext uri="{9D8B030D-6E8A-4147-A177-3AD203B41FA5}">
                      <a16:colId xmlns:a16="http://schemas.microsoft.com/office/drawing/2014/main" xmlns="" val="20000"/>
                    </a:ext>
                  </a:extLst>
                </a:gridCol>
                <a:gridCol w="963949">
                  <a:extLst>
                    <a:ext uri="{9D8B030D-6E8A-4147-A177-3AD203B41FA5}">
                      <a16:colId xmlns:a16="http://schemas.microsoft.com/office/drawing/2014/main" xmlns="" val="20001"/>
                    </a:ext>
                  </a:extLst>
                </a:gridCol>
                <a:gridCol w="1081983">
                  <a:extLst>
                    <a:ext uri="{9D8B030D-6E8A-4147-A177-3AD203B41FA5}">
                      <a16:colId xmlns:a16="http://schemas.microsoft.com/office/drawing/2014/main" xmlns="" val="20002"/>
                    </a:ext>
                  </a:extLst>
                </a:gridCol>
                <a:gridCol w="1042638">
                  <a:extLst>
                    <a:ext uri="{9D8B030D-6E8A-4147-A177-3AD203B41FA5}">
                      <a16:colId xmlns:a16="http://schemas.microsoft.com/office/drawing/2014/main" xmlns="" val="20003"/>
                    </a:ext>
                  </a:extLst>
                </a:gridCol>
                <a:gridCol w="924605">
                  <a:extLst>
                    <a:ext uri="{9D8B030D-6E8A-4147-A177-3AD203B41FA5}">
                      <a16:colId xmlns:a16="http://schemas.microsoft.com/office/drawing/2014/main" xmlns="" val="20004"/>
                    </a:ext>
                  </a:extLst>
                </a:gridCol>
              </a:tblGrid>
              <a:tr h="370840">
                <a:tc>
                  <a:txBody>
                    <a:bodyPr/>
                    <a:lstStyle/>
                    <a:p>
                      <a:pPr algn="ctr"/>
                      <a:r>
                        <a:rPr lang="en-US" sz="4800" dirty="0">
                          <a:solidFill>
                            <a:schemeClr val="accent2">
                              <a:lumMod val="75000"/>
                            </a:schemeClr>
                          </a:solidFill>
                        </a:rPr>
                        <a:t>0</a:t>
                      </a:r>
                    </a:p>
                  </a:txBody>
                  <a:tcPr marL="74295" marR="74295" anchor="ctr"/>
                </a:tc>
                <a:tc>
                  <a:txBody>
                    <a:bodyPr/>
                    <a:lstStyle/>
                    <a:p>
                      <a:pPr algn="ctr"/>
                      <a:r>
                        <a:rPr lang="en-US" sz="4800" dirty="0">
                          <a:solidFill>
                            <a:schemeClr val="accent2">
                              <a:lumMod val="75000"/>
                            </a:schemeClr>
                          </a:solidFill>
                        </a:rPr>
                        <a:t>1</a:t>
                      </a:r>
                    </a:p>
                  </a:txBody>
                  <a:tcPr marL="74295" marR="74295" anchor="ctr"/>
                </a:tc>
                <a:tc>
                  <a:txBody>
                    <a:bodyPr/>
                    <a:lstStyle/>
                    <a:p>
                      <a:pPr algn="ctr"/>
                      <a:r>
                        <a:rPr lang="en-US" sz="4800" dirty="0">
                          <a:solidFill>
                            <a:schemeClr val="accent2">
                              <a:lumMod val="75000"/>
                            </a:schemeClr>
                          </a:solidFill>
                        </a:rPr>
                        <a:t>2</a:t>
                      </a:r>
                    </a:p>
                  </a:txBody>
                  <a:tcPr marL="74295" marR="74295" anchor="ctr"/>
                </a:tc>
                <a:tc>
                  <a:txBody>
                    <a:bodyPr/>
                    <a:lstStyle/>
                    <a:p>
                      <a:pPr algn="ctr"/>
                      <a:r>
                        <a:rPr lang="en-US" sz="4800" dirty="0">
                          <a:solidFill>
                            <a:schemeClr val="accent2">
                              <a:lumMod val="75000"/>
                            </a:schemeClr>
                          </a:solidFill>
                        </a:rPr>
                        <a:t>3</a:t>
                      </a:r>
                    </a:p>
                  </a:txBody>
                  <a:tcPr marL="74295" marR="74295" anchor="ctr"/>
                </a:tc>
                <a:tc>
                  <a:txBody>
                    <a:bodyPr/>
                    <a:lstStyle/>
                    <a:p>
                      <a:pPr algn="ctr"/>
                      <a:r>
                        <a:rPr lang="en-US" sz="4800" dirty="0">
                          <a:solidFill>
                            <a:schemeClr val="accent2">
                              <a:lumMod val="75000"/>
                            </a:schemeClr>
                          </a:solidFill>
                        </a:rPr>
                        <a:t>4</a:t>
                      </a:r>
                    </a:p>
                  </a:txBody>
                  <a:tcPr marL="74295" marR="74295" anchor="ctr"/>
                </a:tc>
                <a:extLst>
                  <a:ext uri="{0D108BD9-81ED-4DB2-BD59-A6C34878D82A}">
                    <a16:rowId xmlns:a16="http://schemas.microsoft.com/office/drawing/2014/main" xmlns="" val="10000"/>
                  </a:ext>
                </a:extLst>
              </a:tr>
              <a:tr h="370840">
                <a:tc>
                  <a:txBody>
                    <a:bodyPr/>
                    <a:lstStyle/>
                    <a:p>
                      <a:pPr algn="ctr"/>
                      <a:r>
                        <a:rPr lang="en-US" sz="4800" dirty="0">
                          <a:solidFill>
                            <a:schemeClr val="accent2">
                              <a:lumMod val="75000"/>
                            </a:schemeClr>
                          </a:solidFill>
                        </a:rPr>
                        <a:t>1</a:t>
                      </a:r>
                    </a:p>
                  </a:txBody>
                  <a:tcPr marL="74295" marR="74295" anchor="ctr"/>
                </a:tc>
                <a:tc>
                  <a:txBody>
                    <a:bodyPr/>
                    <a:lstStyle/>
                    <a:p>
                      <a:pPr algn="ctr"/>
                      <a:r>
                        <a:rPr lang="en-US" sz="4800" dirty="0"/>
                        <a:t>1</a:t>
                      </a:r>
                    </a:p>
                  </a:txBody>
                  <a:tcPr marL="74295" marR="74295" anchor="ctr"/>
                </a:tc>
                <a:tc>
                  <a:txBody>
                    <a:bodyPr/>
                    <a:lstStyle/>
                    <a:p>
                      <a:pPr algn="ctr"/>
                      <a:r>
                        <a:rPr lang="en-US" sz="4800" dirty="0"/>
                        <a:t>2</a:t>
                      </a:r>
                    </a:p>
                  </a:txBody>
                  <a:tcPr marL="74295" marR="74295" anchor="ctr"/>
                </a:tc>
                <a:tc>
                  <a:txBody>
                    <a:bodyPr/>
                    <a:lstStyle/>
                    <a:p>
                      <a:pPr algn="ctr"/>
                      <a:r>
                        <a:rPr lang="en-US" sz="4800" dirty="0"/>
                        <a:t>3</a:t>
                      </a:r>
                    </a:p>
                  </a:txBody>
                  <a:tcPr marL="74295" marR="74295" anchor="ctr"/>
                </a:tc>
                <a:tc>
                  <a:txBody>
                    <a:bodyPr/>
                    <a:lstStyle/>
                    <a:p>
                      <a:pPr algn="ctr"/>
                      <a:r>
                        <a:rPr lang="en-US" sz="4800" dirty="0"/>
                        <a:t>4</a:t>
                      </a:r>
                    </a:p>
                  </a:txBody>
                  <a:tcPr marL="74295" marR="74295" anchor="ctr"/>
                </a:tc>
                <a:extLst>
                  <a:ext uri="{0D108BD9-81ED-4DB2-BD59-A6C34878D82A}">
                    <a16:rowId xmlns:a16="http://schemas.microsoft.com/office/drawing/2014/main" xmlns="" val="10001"/>
                  </a:ext>
                </a:extLst>
              </a:tr>
              <a:tr h="370840">
                <a:tc>
                  <a:txBody>
                    <a:bodyPr/>
                    <a:lstStyle/>
                    <a:p>
                      <a:pPr algn="ctr"/>
                      <a:r>
                        <a:rPr lang="en-US" sz="4800" dirty="0">
                          <a:solidFill>
                            <a:schemeClr val="accent2">
                              <a:lumMod val="75000"/>
                            </a:schemeClr>
                          </a:solidFill>
                        </a:rPr>
                        <a:t>2</a:t>
                      </a:r>
                    </a:p>
                  </a:txBody>
                  <a:tcPr marL="74295" marR="74295" anchor="ctr"/>
                </a:tc>
                <a:tc>
                  <a:txBody>
                    <a:bodyPr/>
                    <a:lstStyle/>
                    <a:p>
                      <a:pPr algn="ctr"/>
                      <a:r>
                        <a:rPr lang="en-US" sz="4800" dirty="0"/>
                        <a:t>2</a:t>
                      </a:r>
                    </a:p>
                  </a:txBody>
                  <a:tcPr marL="74295" marR="74295" anchor="ctr"/>
                </a:tc>
                <a:tc>
                  <a:txBody>
                    <a:bodyPr/>
                    <a:lstStyle/>
                    <a:p>
                      <a:pPr algn="ctr"/>
                      <a:r>
                        <a:rPr lang="en-US" sz="4800" dirty="0"/>
                        <a:t>4</a:t>
                      </a:r>
                    </a:p>
                  </a:txBody>
                  <a:tcPr marL="74295" marR="74295" anchor="ctr"/>
                </a:tc>
                <a:tc>
                  <a:txBody>
                    <a:bodyPr/>
                    <a:lstStyle/>
                    <a:p>
                      <a:pPr algn="ctr"/>
                      <a:r>
                        <a:rPr lang="en-US" sz="4800" dirty="0"/>
                        <a:t>6</a:t>
                      </a:r>
                    </a:p>
                  </a:txBody>
                  <a:tcPr marL="74295" marR="74295" anchor="ctr"/>
                </a:tc>
                <a:tc>
                  <a:txBody>
                    <a:bodyPr/>
                    <a:lstStyle/>
                    <a:p>
                      <a:pPr algn="ctr"/>
                      <a:r>
                        <a:rPr lang="en-US" sz="4800" dirty="0"/>
                        <a:t>8</a:t>
                      </a:r>
                    </a:p>
                  </a:txBody>
                  <a:tcPr marL="74295" marR="74295" anchor="ctr"/>
                </a:tc>
                <a:extLst>
                  <a:ext uri="{0D108BD9-81ED-4DB2-BD59-A6C34878D82A}">
                    <a16:rowId xmlns:a16="http://schemas.microsoft.com/office/drawing/2014/main" xmlns="" val="10002"/>
                  </a:ext>
                </a:extLst>
              </a:tr>
              <a:tr h="370840">
                <a:tc>
                  <a:txBody>
                    <a:bodyPr/>
                    <a:lstStyle/>
                    <a:p>
                      <a:pPr algn="ctr"/>
                      <a:r>
                        <a:rPr lang="en-US" sz="4800" dirty="0">
                          <a:solidFill>
                            <a:schemeClr val="accent2">
                              <a:lumMod val="75000"/>
                            </a:schemeClr>
                          </a:solidFill>
                        </a:rPr>
                        <a:t>3</a:t>
                      </a:r>
                    </a:p>
                  </a:txBody>
                  <a:tcPr marL="74295" marR="74295" anchor="ctr"/>
                </a:tc>
                <a:tc>
                  <a:txBody>
                    <a:bodyPr/>
                    <a:lstStyle/>
                    <a:p>
                      <a:pPr algn="ctr"/>
                      <a:r>
                        <a:rPr lang="en-US" sz="4800" dirty="0"/>
                        <a:t>3</a:t>
                      </a:r>
                    </a:p>
                  </a:txBody>
                  <a:tcPr marL="74295" marR="74295" anchor="ctr"/>
                </a:tc>
                <a:tc>
                  <a:txBody>
                    <a:bodyPr/>
                    <a:lstStyle/>
                    <a:p>
                      <a:pPr algn="ctr"/>
                      <a:r>
                        <a:rPr lang="en-US" sz="4800" dirty="0"/>
                        <a:t>6</a:t>
                      </a:r>
                    </a:p>
                  </a:txBody>
                  <a:tcPr marL="74295" marR="74295" anchor="ctr"/>
                </a:tc>
                <a:tc>
                  <a:txBody>
                    <a:bodyPr/>
                    <a:lstStyle/>
                    <a:p>
                      <a:pPr algn="ctr"/>
                      <a:r>
                        <a:rPr lang="en-US" sz="4800" dirty="0"/>
                        <a:t>9</a:t>
                      </a:r>
                    </a:p>
                  </a:txBody>
                  <a:tcPr marL="74295" marR="74295" anchor="ctr"/>
                </a:tc>
                <a:tc>
                  <a:txBody>
                    <a:bodyPr/>
                    <a:lstStyle/>
                    <a:p>
                      <a:pPr algn="ctr"/>
                      <a:r>
                        <a:rPr lang="en-US" sz="4800" dirty="0" smtClean="0"/>
                        <a:t>3</a:t>
                      </a:r>
                      <a:endParaRPr lang="en-US" sz="4800" dirty="0"/>
                    </a:p>
                  </a:txBody>
                  <a:tcPr marL="74295" marR="74295" anchor="ctr">
                    <a:solidFill>
                      <a:schemeClr val="bg1">
                        <a:lumMod val="95000"/>
                      </a:schemeClr>
                    </a:solidFill>
                  </a:tcPr>
                </a:tc>
                <a:extLst>
                  <a:ext uri="{0D108BD9-81ED-4DB2-BD59-A6C34878D82A}">
                    <a16:rowId xmlns:a16="http://schemas.microsoft.com/office/drawing/2014/main" xmlns="" val="10003"/>
                  </a:ext>
                </a:extLst>
              </a:tr>
              <a:tr h="370840">
                <a:tc>
                  <a:txBody>
                    <a:bodyPr/>
                    <a:lstStyle/>
                    <a:p>
                      <a:pPr algn="ctr"/>
                      <a:r>
                        <a:rPr lang="en-US" sz="4800" dirty="0">
                          <a:solidFill>
                            <a:schemeClr val="accent2">
                              <a:lumMod val="75000"/>
                            </a:schemeClr>
                          </a:solidFill>
                        </a:rPr>
                        <a:t>4</a:t>
                      </a:r>
                    </a:p>
                  </a:txBody>
                  <a:tcPr marL="74295" marR="74295" anchor="ctr"/>
                </a:tc>
                <a:tc>
                  <a:txBody>
                    <a:bodyPr/>
                    <a:lstStyle/>
                    <a:p>
                      <a:pPr algn="ctr"/>
                      <a:r>
                        <a:rPr lang="en-US" sz="4800" dirty="0"/>
                        <a:t>4</a:t>
                      </a:r>
                    </a:p>
                  </a:txBody>
                  <a:tcPr marL="74295" marR="74295" anchor="ctr"/>
                </a:tc>
                <a:tc>
                  <a:txBody>
                    <a:bodyPr/>
                    <a:lstStyle/>
                    <a:p>
                      <a:pPr algn="ctr"/>
                      <a:r>
                        <a:rPr lang="en-US" sz="4800" dirty="0"/>
                        <a:t>8</a:t>
                      </a:r>
                    </a:p>
                  </a:txBody>
                  <a:tcPr marL="74295" marR="74295" anchor="ctr"/>
                </a:tc>
                <a:tc>
                  <a:txBody>
                    <a:bodyPr/>
                    <a:lstStyle/>
                    <a:p>
                      <a:pPr algn="ctr"/>
                      <a:r>
                        <a:rPr lang="en-US" sz="4800" dirty="0" smtClean="0"/>
                        <a:t>3</a:t>
                      </a:r>
                      <a:endParaRPr lang="en-US" sz="4800" dirty="0"/>
                    </a:p>
                  </a:txBody>
                  <a:tcPr marL="74295" marR="74295" anchor="ctr">
                    <a:solidFill>
                      <a:schemeClr val="bg1">
                        <a:lumMod val="95000"/>
                      </a:schemeClr>
                    </a:solidFill>
                  </a:tcPr>
                </a:tc>
                <a:tc>
                  <a:txBody>
                    <a:bodyPr/>
                    <a:lstStyle/>
                    <a:p>
                      <a:pPr algn="ctr"/>
                      <a:r>
                        <a:rPr lang="en-US" sz="4800" dirty="0" smtClean="0"/>
                        <a:t>7</a:t>
                      </a:r>
                      <a:endParaRPr lang="en-US" sz="4800" dirty="0"/>
                    </a:p>
                  </a:txBody>
                  <a:tcPr marL="74295" marR="74295" anchor="ctr">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11" name="Title 1"/>
          <p:cNvSpPr txBox="1">
            <a:spLocks/>
          </p:cNvSpPr>
          <p:nvPr/>
        </p:nvSpPr>
        <p:spPr>
          <a:xfrm>
            <a:off x="223838" y="2754774"/>
            <a:ext cx="3155970" cy="311359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chemeClr val="accent2">
                    <a:lumMod val="75000"/>
                  </a:schemeClr>
                </a:solidFill>
              </a:rPr>
              <a:t>But where did the 3s and the 7 in the bottom right hand corner come from ... ?</a:t>
            </a:r>
            <a:endParaRPr lang="en-US" sz="3600" b="1" dirty="0">
              <a:solidFill>
                <a:schemeClr val="accent2">
                  <a:lumMod val="75000"/>
                </a:schemeClr>
              </a:solidFill>
            </a:endParaRPr>
          </a:p>
        </p:txBody>
      </p:sp>
    </p:spTree>
    <p:extLst>
      <p:ext uri="{BB962C8B-B14F-4D97-AF65-F5344CB8AC3E}">
        <p14:creationId xmlns:p14="http://schemas.microsoft.com/office/powerpoint/2010/main" val="103993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dissolv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xit" presetSubtype="0" fill="hold" nodeType="clickEffect">
                                  <p:stCondLst>
                                    <p:cond delay="0"/>
                                  </p:stCondLst>
                                  <p:childTnLst>
                                    <p:animEffect transition="out" filter="dissolv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9052" y="130664"/>
            <a:ext cx="5100638" cy="678229"/>
          </a:xfrm>
        </p:spPr>
        <p:txBody>
          <a:bodyPr>
            <a:normAutofit fontScale="90000"/>
          </a:bodyPr>
          <a:lstStyle/>
          <a:p>
            <a:pPr algn="ctr"/>
            <a:r>
              <a:rPr lang="en-US" dirty="0"/>
              <a:t>Vedic Square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0463797"/>
              </p:ext>
            </p:extLst>
          </p:nvPr>
        </p:nvGraphicFramePr>
        <p:xfrm>
          <a:off x="3224213" y="1148857"/>
          <a:ext cx="6367463" cy="5310560"/>
        </p:xfrm>
        <a:graphic>
          <a:graphicData uri="http://schemas.openxmlformats.org/drawingml/2006/table">
            <a:tbl>
              <a:tblPr firstRow="1" bandRow="1">
                <a:tableStyleId>{5940675A-B579-460E-94D1-54222C63F5DA}</a:tableStyleId>
              </a:tblPr>
              <a:tblGrid>
                <a:gridCol w="612134">
                  <a:extLst>
                    <a:ext uri="{9D8B030D-6E8A-4147-A177-3AD203B41FA5}">
                      <a16:colId xmlns:a16="http://schemas.microsoft.com/office/drawing/2014/main" xmlns="" val="20000"/>
                    </a:ext>
                  </a:extLst>
                </a:gridCol>
                <a:gridCol w="618446">
                  <a:extLst>
                    <a:ext uri="{9D8B030D-6E8A-4147-A177-3AD203B41FA5}">
                      <a16:colId xmlns:a16="http://schemas.microsoft.com/office/drawing/2014/main" xmlns="" val="20001"/>
                    </a:ext>
                  </a:extLst>
                </a:gridCol>
                <a:gridCol w="694173">
                  <a:extLst>
                    <a:ext uri="{9D8B030D-6E8A-4147-A177-3AD203B41FA5}">
                      <a16:colId xmlns:a16="http://schemas.microsoft.com/office/drawing/2014/main" xmlns="" val="20002"/>
                    </a:ext>
                  </a:extLst>
                </a:gridCol>
                <a:gridCol w="668931">
                  <a:extLst>
                    <a:ext uri="{9D8B030D-6E8A-4147-A177-3AD203B41FA5}">
                      <a16:colId xmlns:a16="http://schemas.microsoft.com/office/drawing/2014/main" xmlns="" val="20003"/>
                    </a:ext>
                  </a:extLst>
                </a:gridCol>
                <a:gridCol w="593203">
                  <a:extLst>
                    <a:ext uri="{9D8B030D-6E8A-4147-A177-3AD203B41FA5}">
                      <a16:colId xmlns:a16="http://schemas.microsoft.com/office/drawing/2014/main" xmlns="" val="20004"/>
                    </a:ext>
                  </a:extLst>
                </a:gridCol>
                <a:gridCol w="580581">
                  <a:extLst>
                    <a:ext uri="{9D8B030D-6E8A-4147-A177-3AD203B41FA5}">
                      <a16:colId xmlns:a16="http://schemas.microsoft.com/office/drawing/2014/main" xmlns="" val="20005"/>
                    </a:ext>
                  </a:extLst>
                </a:gridCol>
                <a:gridCol w="618446">
                  <a:extLst>
                    <a:ext uri="{9D8B030D-6E8A-4147-A177-3AD203B41FA5}">
                      <a16:colId xmlns:a16="http://schemas.microsoft.com/office/drawing/2014/main" xmlns="" val="20006"/>
                    </a:ext>
                  </a:extLst>
                </a:gridCol>
                <a:gridCol w="656309">
                  <a:extLst>
                    <a:ext uri="{9D8B030D-6E8A-4147-A177-3AD203B41FA5}">
                      <a16:colId xmlns:a16="http://schemas.microsoft.com/office/drawing/2014/main" xmlns="" val="20007"/>
                    </a:ext>
                  </a:extLst>
                </a:gridCol>
                <a:gridCol w="694173">
                  <a:extLst>
                    <a:ext uri="{9D8B030D-6E8A-4147-A177-3AD203B41FA5}">
                      <a16:colId xmlns:a16="http://schemas.microsoft.com/office/drawing/2014/main" xmlns="" val="20008"/>
                    </a:ext>
                  </a:extLst>
                </a:gridCol>
                <a:gridCol w="631067">
                  <a:extLst>
                    <a:ext uri="{9D8B030D-6E8A-4147-A177-3AD203B41FA5}">
                      <a16:colId xmlns:a16="http://schemas.microsoft.com/office/drawing/2014/main" xmlns="" val="20009"/>
                    </a:ext>
                  </a:extLst>
                </a:gridCol>
              </a:tblGrid>
              <a:tr h="531056">
                <a:tc>
                  <a:txBody>
                    <a:bodyPr/>
                    <a:lstStyle/>
                    <a:p>
                      <a:pPr algn="ctr"/>
                      <a:r>
                        <a:rPr lang="en-US" dirty="0">
                          <a:solidFill>
                            <a:schemeClr val="accent2">
                              <a:lumMod val="75000"/>
                            </a:schemeClr>
                          </a:solidFill>
                        </a:rPr>
                        <a:t>0</a:t>
                      </a:r>
                    </a:p>
                  </a:txBody>
                  <a:tcPr marL="74295" marR="74295" anchor="ctr"/>
                </a:tc>
                <a:tc>
                  <a:txBody>
                    <a:bodyPr/>
                    <a:lstStyle/>
                    <a:p>
                      <a:pPr algn="ctr"/>
                      <a:r>
                        <a:rPr lang="en-US" dirty="0">
                          <a:solidFill>
                            <a:schemeClr val="accent2">
                              <a:lumMod val="75000"/>
                            </a:schemeClr>
                          </a:solidFill>
                        </a:rPr>
                        <a:t>1</a:t>
                      </a:r>
                    </a:p>
                  </a:txBody>
                  <a:tcPr marL="74295" marR="74295" anchor="ctr"/>
                </a:tc>
                <a:tc>
                  <a:txBody>
                    <a:bodyPr/>
                    <a:lstStyle/>
                    <a:p>
                      <a:pPr algn="ctr"/>
                      <a:r>
                        <a:rPr lang="en-US" dirty="0">
                          <a:solidFill>
                            <a:schemeClr val="accent2">
                              <a:lumMod val="75000"/>
                            </a:schemeClr>
                          </a:solidFill>
                        </a:rPr>
                        <a:t>2</a:t>
                      </a:r>
                    </a:p>
                  </a:txBody>
                  <a:tcPr marL="74295" marR="74295" anchor="ctr"/>
                </a:tc>
                <a:tc>
                  <a:txBody>
                    <a:bodyPr/>
                    <a:lstStyle/>
                    <a:p>
                      <a:pPr algn="ctr"/>
                      <a:r>
                        <a:rPr lang="en-US" dirty="0">
                          <a:solidFill>
                            <a:schemeClr val="accent2">
                              <a:lumMod val="75000"/>
                            </a:schemeClr>
                          </a:solidFill>
                        </a:rPr>
                        <a:t>3</a:t>
                      </a:r>
                    </a:p>
                  </a:txBody>
                  <a:tcPr marL="74295" marR="74295" anchor="ctr"/>
                </a:tc>
                <a:tc>
                  <a:txBody>
                    <a:bodyPr/>
                    <a:lstStyle/>
                    <a:p>
                      <a:pPr algn="ctr"/>
                      <a:r>
                        <a:rPr lang="en-US" dirty="0">
                          <a:solidFill>
                            <a:schemeClr val="accent2">
                              <a:lumMod val="75000"/>
                            </a:schemeClr>
                          </a:solidFill>
                        </a:rPr>
                        <a:t>4</a:t>
                      </a:r>
                    </a:p>
                  </a:txBody>
                  <a:tcPr marL="74295" marR="74295" anchor="ctr"/>
                </a:tc>
                <a:tc>
                  <a:txBody>
                    <a:bodyPr/>
                    <a:lstStyle/>
                    <a:p>
                      <a:pPr algn="ctr"/>
                      <a:r>
                        <a:rPr lang="en-US" dirty="0">
                          <a:solidFill>
                            <a:schemeClr val="accent2">
                              <a:lumMod val="75000"/>
                            </a:schemeClr>
                          </a:solidFill>
                        </a:rPr>
                        <a:t>5</a:t>
                      </a:r>
                    </a:p>
                  </a:txBody>
                  <a:tcPr marL="74295" marR="74295" anchor="ctr"/>
                </a:tc>
                <a:tc>
                  <a:txBody>
                    <a:bodyPr/>
                    <a:lstStyle/>
                    <a:p>
                      <a:pPr algn="ctr"/>
                      <a:r>
                        <a:rPr lang="en-US" dirty="0">
                          <a:solidFill>
                            <a:schemeClr val="accent2">
                              <a:lumMod val="75000"/>
                            </a:schemeClr>
                          </a:solidFill>
                        </a:rPr>
                        <a:t>6</a:t>
                      </a:r>
                    </a:p>
                  </a:txBody>
                  <a:tcPr marL="74295" marR="74295" anchor="ctr"/>
                </a:tc>
                <a:tc>
                  <a:txBody>
                    <a:bodyPr/>
                    <a:lstStyle/>
                    <a:p>
                      <a:pPr algn="ctr"/>
                      <a:r>
                        <a:rPr lang="en-US" dirty="0">
                          <a:solidFill>
                            <a:schemeClr val="accent2">
                              <a:lumMod val="75000"/>
                            </a:schemeClr>
                          </a:solidFill>
                        </a:rPr>
                        <a:t>7</a:t>
                      </a:r>
                    </a:p>
                  </a:txBody>
                  <a:tcPr marL="74295" marR="74295" anchor="ctr"/>
                </a:tc>
                <a:tc>
                  <a:txBody>
                    <a:bodyPr/>
                    <a:lstStyle/>
                    <a:p>
                      <a:pPr algn="ctr"/>
                      <a:r>
                        <a:rPr lang="en-US" dirty="0">
                          <a:solidFill>
                            <a:schemeClr val="accent2">
                              <a:lumMod val="75000"/>
                            </a:schemeClr>
                          </a:solidFill>
                        </a:rPr>
                        <a:t>8</a:t>
                      </a:r>
                    </a:p>
                  </a:txBody>
                  <a:tcPr marL="74295" marR="74295" anchor="ctr"/>
                </a:tc>
                <a:tc>
                  <a:txBody>
                    <a:bodyPr/>
                    <a:lstStyle/>
                    <a:p>
                      <a:pPr algn="ctr"/>
                      <a:r>
                        <a:rPr lang="en-US" dirty="0">
                          <a:solidFill>
                            <a:schemeClr val="accent2">
                              <a:lumMod val="75000"/>
                            </a:schemeClr>
                          </a:solidFill>
                        </a:rPr>
                        <a:t>9</a:t>
                      </a:r>
                    </a:p>
                  </a:txBody>
                  <a:tcPr marL="74295" marR="74295" anchor="ctr"/>
                </a:tc>
                <a:extLst>
                  <a:ext uri="{0D108BD9-81ED-4DB2-BD59-A6C34878D82A}">
                    <a16:rowId xmlns:a16="http://schemas.microsoft.com/office/drawing/2014/main" xmlns="" val="10000"/>
                  </a:ext>
                </a:extLst>
              </a:tr>
              <a:tr h="531056">
                <a:tc>
                  <a:txBody>
                    <a:bodyPr/>
                    <a:lstStyle/>
                    <a:p>
                      <a:pPr algn="ctr"/>
                      <a:r>
                        <a:rPr lang="en-US" dirty="0">
                          <a:solidFill>
                            <a:schemeClr val="accent2">
                              <a:lumMod val="75000"/>
                            </a:schemeClr>
                          </a:solidFill>
                        </a:rPr>
                        <a:t>1</a:t>
                      </a:r>
                    </a:p>
                  </a:txBody>
                  <a:tcPr marL="74295" marR="74295" anchor="ctr"/>
                </a:tc>
                <a:tc>
                  <a:txBody>
                    <a:bodyPr/>
                    <a:lstStyle/>
                    <a:p>
                      <a:pPr algn="ctr"/>
                      <a:r>
                        <a:rPr lang="en-US" dirty="0"/>
                        <a:t>1</a:t>
                      </a:r>
                    </a:p>
                  </a:txBody>
                  <a:tcPr marL="74295" marR="74295" anchor="ctr"/>
                </a:tc>
                <a:tc>
                  <a:txBody>
                    <a:bodyPr/>
                    <a:lstStyle/>
                    <a:p>
                      <a:pPr algn="ctr"/>
                      <a:r>
                        <a:rPr lang="en-US" dirty="0"/>
                        <a:t>2</a:t>
                      </a:r>
                    </a:p>
                  </a:txBody>
                  <a:tcPr marL="74295" marR="74295" anchor="ctr"/>
                </a:tc>
                <a:tc>
                  <a:txBody>
                    <a:bodyPr/>
                    <a:lstStyle/>
                    <a:p>
                      <a:pPr algn="ctr"/>
                      <a:r>
                        <a:rPr lang="en-US" dirty="0"/>
                        <a:t>3</a:t>
                      </a:r>
                    </a:p>
                  </a:txBody>
                  <a:tcPr marL="74295" marR="74295" anchor="ctr"/>
                </a:tc>
                <a:tc>
                  <a:txBody>
                    <a:bodyPr/>
                    <a:lstStyle/>
                    <a:p>
                      <a:pPr algn="ctr"/>
                      <a:r>
                        <a:rPr lang="en-US" dirty="0"/>
                        <a:t>4</a:t>
                      </a:r>
                    </a:p>
                  </a:txBody>
                  <a:tcPr marL="74295" marR="74295" anchor="ctr"/>
                </a:tc>
                <a:tc>
                  <a:txBody>
                    <a:bodyPr/>
                    <a:lstStyle/>
                    <a:p>
                      <a:pPr algn="ctr"/>
                      <a:r>
                        <a:rPr lang="en-US" dirty="0"/>
                        <a:t>5</a:t>
                      </a:r>
                    </a:p>
                  </a:txBody>
                  <a:tcPr marL="74295" marR="74295" anchor="ctr"/>
                </a:tc>
                <a:tc>
                  <a:txBody>
                    <a:bodyPr/>
                    <a:lstStyle/>
                    <a:p>
                      <a:pPr algn="ctr"/>
                      <a:r>
                        <a:rPr lang="en-US" dirty="0"/>
                        <a:t>6</a:t>
                      </a:r>
                    </a:p>
                  </a:txBody>
                  <a:tcPr marL="74295" marR="74295" anchor="ctr"/>
                </a:tc>
                <a:tc>
                  <a:txBody>
                    <a:bodyPr/>
                    <a:lstStyle/>
                    <a:p>
                      <a:pPr algn="ctr"/>
                      <a:r>
                        <a:rPr lang="en-US" dirty="0"/>
                        <a:t>7</a:t>
                      </a:r>
                    </a:p>
                  </a:txBody>
                  <a:tcPr marL="74295" marR="74295" anchor="ctr"/>
                </a:tc>
                <a:tc>
                  <a:txBody>
                    <a:bodyPr/>
                    <a:lstStyle/>
                    <a:p>
                      <a:pPr algn="ctr"/>
                      <a:r>
                        <a:rPr lang="en-US" dirty="0"/>
                        <a:t>8</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1"/>
                  </a:ext>
                </a:extLst>
              </a:tr>
              <a:tr h="531056">
                <a:tc>
                  <a:txBody>
                    <a:bodyPr/>
                    <a:lstStyle/>
                    <a:p>
                      <a:pPr algn="ctr"/>
                      <a:r>
                        <a:rPr lang="en-US" dirty="0">
                          <a:solidFill>
                            <a:schemeClr val="accent2">
                              <a:lumMod val="75000"/>
                            </a:schemeClr>
                          </a:solidFill>
                        </a:rPr>
                        <a:t>2</a:t>
                      </a:r>
                    </a:p>
                  </a:txBody>
                  <a:tcPr marL="74295" marR="74295" anchor="ctr"/>
                </a:tc>
                <a:tc>
                  <a:txBody>
                    <a:bodyPr/>
                    <a:lstStyle/>
                    <a:p>
                      <a:pPr algn="ctr"/>
                      <a:r>
                        <a:rPr lang="en-US" dirty="0"/>
                        <a:t>2</a:t>
                      </a:r>
                    </a:p>
                  </a:txBody>
                  <a:tcPr marL="74295" marR="74295" anchor="ctr"/>
                </a:tc>
                <a:tc>
                  <a:txBody>
                    <a:bodyPr/>
                    <a:lstStyle/>
                    <a:p>
                      <a:pPr algn="ctr"/>
                      <a:r>
                        <a:rPr lang="en-US" dirty="0"/>
                        <a:t>4</a:t>
                      </a:r>
                    </a:p>
                  </a:txBody>
                  <a:tcPr marL="74295" marR="74295" anchor="ctr"/>
                </a:tc>
                <a:tc>
                  <a:txBody>
                    <a:bodyPr/>
                    <a:lstStyle/>
                    <a:p>
                      <a:pPr algn="ctr"/>
                      <a:r>
                        <a:rPr lang="en-US" dirty="0"/>
                        <a:t>6</a:t>
                      </a:r>
                    </a:p>
                  </a:txBody>
                  <a:tcPr marL="74295" marR="74295" anchor="ctr"/>
                </a:tc>
                <a:tc>
                  <a:txBody>
                    <a:bodyPr/>
                    <a:lstStyle/>
                    <a:p>
                      <a:pPr algn="ctr"/>
                      <a:r>
                        <a:rPr lang="en-US" dirty="0"/>
                        <a:t>8</a:t>
                      </a:r>
                    </a:p>
                  </a:txBody>
                  <a:tcPr marL="74295" marR="74295" anchor="ctr"/>
                </a:tc>
                <a:tc>
                  <a:txBody>
                    <a:bodyPr/>
                    <a:lstStyle/>
                    <a:p>
                      <a:pPr algn="ctr"/>
                      <a:r>
                        <a:rPr lang="en-US" dirty="0"/>
                        <a:t>1</a:t>
                      </a:r>
                    </a:p>
                  </a:txBody>
                  <a:tcPr marL="74295" marR="74295" anchor="ctr"/>
                </a:tc>
                <a:tc>
                  <a:txBody>
                    <a:bodyPr/>
                    <a:lstStyle/>
                    <a:p>
                      <a:pPr algn="ctr"/>
                      <a:r>
                        <a:rPr lang="en-US" dirty="0"/>
                        <a:t>3</a:t>
                      </a:r>
                    </a:p>
                  </a:txBody>
                  <a:tcPr marL="74295" marR="74295" anchor="ctr"/>
                </a:tc>
                <a:tc>
                  <a:txBody>
                    <a:bodyPr/>
                    <a:lstStyle/>
                    <a:p>
                      <a:pPr algn="ctr"/>
                      <a:r>
                        <a:rPr lang="en-US" dirty="0"/>
                        <a:t>5</a:t>
                      </a:r>
                    </a:p>
                  </a:txBody>
                  <a:tcPr marL="74295" marR="74295" anchor="ctr"/>
                </a:tc>
                <a:tc>
                  <a:txBody>
                    <a:bodyPr/>
                    <a:lstStyle/>
                    <a:p>
                      <a:pPr algn="ctr"/>
                      <a:r>
                        <a:rPr lang="en-US" dirty="0"/>
                        <a:t>7</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2"/>
                  </a:ext>
                </a:extLst>
              </a:tr>
              <a:tr h="531056">
                <a:tc>
                  <a:txBody>
                    <a:bodyPr/>
                    <a:lstStyle/>
                    <a:p>
                      <a:pPr algn="ctr"/>
                      <a:r>
                        <a:rPr lang="en-US" dirty="0">
                          <a:solidFill>
                            <a:schemeClr val="accent2">
                              <a:lumMod val="75000"/>
                            </a:schemeClr>
                          </a:solidFill>
                        </a:rPr>
                        <a:t>3</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3"/>
                  </a:ext>
                </a:extLst>
              </a:tr>
              <a:tr h="531056">
                <a:tc>
                  <a:txBody>
                    <a:bodyPr/>
                    <a:lstStyle/>
                    <a:p>
                      <a:pPr algn="ctr"/>
                      <a:r>
                        <a:rPr lang="en-US" dirty="0">
                          <a:solidFill>
                            <a:schemeClr val="accent2">
                              <a:lumMod val="75000"/>
                            </a:schemeClr>
                          </a:solidFill>
                        </a:rPr>
                        <a:t>4</a:t>
                      </a:r>
                    </a:p>
                  </a:txBody>
                  <a:tcPr marL="74295" marR="74295" anchor="ctr"/>
                </a:tc>
                <a:tc>
                  <a:txBody>
                    <a:bodyPr/>
                    <a:lstStyle/>
                    <a:p>
                      <a:pPr algn="ctr"/>
                      <a:r>
                        <a:rPr lang="en-US" dirty="0"/>
                        <a:t>4</a:t>
                      </a:r>
                    </a:p>
                  </a:txBody>
                  <a:tcPr marL="74295" marR="74295" anchor="ctr"/>
                </a:tc>
                <a:tc>
                  <a:txBody>
                    <a:bodyPr/>
                    <a:lstStyle/>
                    <a:p>
                      <a:pPr algn="ctr"/>
                      <a:r>
                        <a:rPr lang="en-US" dirty="0"/>
                        <a:t>8</a:t>
                      </a:r>
                    </a:p>
                  </a:txBody>
                  <a:tcPr marL="74295" marR="74295" anchor="ctr"/>
                </a:tc>
                <a:tc>
                  <a:txBody>
                    <a:bodyPr/>
                    <a:lstStyle/>
                    <a:p>
                      <a:pPr algn="ctr"/>
                      <a:r>
                        <a:rPr lang="en-US" dirty="0"/>
                        <a:t>3</a:t>
                      </a:r>
                    </a:p>
                  </a:txBody>
                  <a:tcPr marL="74295" marR="74295" anchor="ctr"/>
                </a:tc>
                <a:tc>
                  <a:txBody>
                    <a:bodyPr/>
                    <a:lstStyle/>
                    <a:p>
                      <a:pPr algn="ctr"/>
                      <a:r>
                        <a:rPr lang="en-US" dirty="0"/>
                        <a:t>7</a:t>
                      </a:r>
                    </a:p>
                  </a:txBody>
                  <a:tcPr marL="74295" marR="74295" anchor="ctr"/>
                </a:tc>
                <a:tc>
                  <a:txBody>
                    <a:bodyPr/>
                    <a:lstStyle/>
                    <a:p>
                      <a:pPr algn="ctr"/>
                      <a:r>
                        <a:rPr lang="en-US" dirty="0"/>
                        <a:t>2</a:t>
                      </a:r>
                    </a:p>
                  </a:txBody>
                  <a:tcPr marL="74295" marR="74295" anchor="ctr"/>
                </a:tc>
                <a:tc>
                  <a:txBody>
                    <a:bodyPr/>
                    <a:lstStyle/>
                    <a:p>
                      <a:pPr algn="ctr"/>
                      <a:r>
                        <a:rPr lang="en-US" dirty="0"/>
                        <a:t>6</a:t>
                      </a:r>
                    </a:p>
                  </a:txBody>
                  <a:tcPr marL="74295" marR="74295" anchor="ctr"/>
                </a:tc>
                <a:tc>
                  <a:txBody>
                    <a:bodyPr/>
                    <a:lstStyle/>
                    <a:p>
                      <a:pPr algn="ctr"/>
                      <a:r>
                        <a:rPr lang="en-US" dirty="0"/>
                        <a:t>1</a:t>
                      </a:r>
                    </a:p>
                  </a:txBody>
                  <a:tcPr marL="74295" marR="74295" anchor="ctr"/>
                </a:tc>
                <a:tc>
                  <a:txBody>
                    <a:bodyPr/>
                    <a:lstStyle/>
                    <a:p>
                      <a:pPr algn="ctr"/>
                      <a:r>
                        <a:rPr lang="en-US" dirty="0"/>
                        <a:t>5</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4"/>
                  </a:ext>
                </a:extLst>
              </a:tr>
              <a:tr h="531056">
                <a:tc>
                  <a:txBody>
                    <a:bodyPr/>
                    <a:lstStyle/>
                    <a:p>
                      <a:pPr algn="ctr"/>
                      <a:r>
                        <a:rPr lang="en-US" dirty="0">
                          <a:solidFill>
                            <a:schemeClr val="accent2">
                              <a:lumMod val="75000"/>
                            </a:schemeClr>
                          </a:solidFill>
                        </a:rPr>
                        <a:t>5</a:t>
                      </a:r>
                    </a:p>
                  </a:txBody>
                  <a:tcPr marL="74295" marR="74295" anchor="ctr"/>
                </a:tc>
                <a:tc>
                  <a:txBody>
                    <a:bodyPr/>
                    <a:lstStyle/>
                    <a:p>
                      <a:pPr algn="ctr"/>
                      <a:r>
                        <a:rPr lang="en-US" dirty="0"/>
                        <a:t>5</a:t>
                      </a:r>
                    </a:p>
                  </a:txBody>
                  <a:tcPr marL="74295" marR="74295" anchor="ctr"/>
                </a:tc>
                <a:tc>
                  <a:txBody>
                    <a:bodyPr/>
                    <a:lstStyle/>
                    <a:p>
                      <a:pPr algn="ctr"/>
                      <a:r>
                        <a:rPr lang="en-US" dirty="0"/>
                        <a:t>1</a:t>
                      </a:r>
                    </a:p>
                  </a:txBody>
                  <a:tcPr marL="74295" marR="74295" anchor="ctr"/>
                </a:tc>
                <a:tc>
                  <a:txBody>
                    <a:bodyPr/>
                    <a:lstStyle/>
                    <a:p>
                      <a:pPr algn="ctr"/>
                      <a:r>
                        <a:rPr lang="en-US" dirty="0"/>
                        <a:t>6</a:t>
                      </a:r>
                    </a:p>
                  </a:txBody>
                  <a:tcPr marL="74295" marR="74295" anchor="ctr"/>
                </a:tc>
                <a:tc>
                  <a:txBody>
                    <a:bodyPr/>
                    <a:lstStyle/>
                    <a:p>
                      <a:pPr algn="ctr"/>
                      <a:r>
                        <a:rPr lang="en-US" dirty="0"/>
                        <a:t>2</a:t>
                      </a:r>
                    </a:p>
                  </a:txBody>
                  <a:tcPr marL="74295" marR="74295" anchor="ctr"/>
                </a:tc>
                <a:tc>
                  <a:txBody>
                    <a:bodyPr/>
                    <a:lstStyle/>
                    <a:p>
                      <a:pPr algn="ctr"/>
                      <a:r>
                        <a:rPr lang="en-US" dirty="0"/>
                        <a:t>7</a:t>
                      </a:r>
                    </a:p>
                  </a:txBody>
                  <a:tcPr marL="74295" marR="74295" anchor="ctr"/>
                </a:tc>
                <a:tc>
                  <a:txBody>
                    <a:bodyPr/>
                    <a:lstStyle/>
                    <a:p>
                      <a:pPr algn="ctr"/>
                      <a:r>
                        <a:rPr lang="en-US" dirty="0"/>
                        <a:t>3</a:t>
                      </a:r>
                    </a:p>
                  </a:txBody>
                  <a:tcPr marL="74295" marR="74295" anchor="ctr"/>
                </a:tc>
                <a:tc>
                  <a:txBody>
                    <a:bodyPr/>
                    <a:lstStyle/>
                    <a:p>
                      <a:pPr algn="ctr"/>
                      <a:r>
                        <a:rPr lang="en-US" dirty="0"/>
                        <a:t>8</a:t>
                      </a:r>
                    </a:p>
                  </a:txBody>
                  <a:tcPr marL="74295" marR="74295" anchor="ctr"/>
                </a:tc>
                <a:tc>
                  <a:txBody>
                    <a:bodyPr/>
                    <a:lstStyle/>
                    <a:p>
                      <a:pPr algn="ctr"/>
                      <a:r>
                        <a:rPr lang="en-US" dirty="0"/>
                        <a:t>4</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5"/>
                  </a:ext>
                </a:extLst>
              </a:tr>
              <a:tr h="531056">
                <a:tc>
                  <a:txBody>
                    <a:bodyPr/>
                    <a:lstStyle/>
                    <a:p>
                      <a:pPr algn="ctr"/>
                      <a:r>
                        <a:rPr lang="en-US" dirty="0">
                          <a:solidFill>
                            <a:schemeClr val="accent2">
                              <a:lumMod val="75000"/>
                            </a:schemeClr>
                          </a:solidFill>
                        </a:rPr>
                        <a:t>6</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6"/>
                  </a:ext>
                </a:extLst>
              </a:tr>
              <a:tr h="531056">
                <a:tc>
                  <a:txBody>
                    <a:bodyPr/>
                    <a:lstStyle/>
                    <a:p>
                      <a:pPr algn="ctr"/>
                      <a:r>
                        <a:rPr lang="en-US" dirty="0">
                          <a:solidFill>
                            <a:schemeClr val="accent2">
                              <a:lumMod val="75000"/>
                            </a:schemeClr>
                          </a:solidFill>
                        </a:rPr>
                        <a:t>7</a:t>
                      </a:r>
                    </a:p>
                  </a:txBody>
                  <a:tcPr marL="74295" marR="74295" anchor="ctr"/>
                </a:tc>
                <a:tc>
                  <a:txBody>
                    <a:bodyPr/>
                    <a:lstStyle/>
                    <a:p>
                      <a:pPr algn="ctr"/>
                      <a:r>
                        <a:rPr lang="en-US" dirty="0"/>
                        <a:t>7</a:t>
                      </a:r>
                    </a:p>
                  </a:txBody>
                  <a:tcPr marL="74295" marR="74295" anchor="ctr"/>
                </a:tc>
                <a:tc>
                  <a:txBody>
                    <a:bodyPr/>
                    <a:lstStyle/>
                    <a:p>
                      <a:pPr algn="ctr"/>
                      <a:r>
                        <a:rPr lang="en-US" dirty="0"/>
                        <a:t>5</a:t>
                      </a:r>
                    </a:p>
                  </a:txBody>
                  <a:tcPr marL="74295" marR="74295" anchor="ctr"/>
                </a:tc>
                <a:tc>
                  <a:txBody>
                    <a:bodyPr/>
                    <a:lstStyle/>
                    <a:p>
                      <a:pPr algn="ctr"/>
                      <a:r>
                        <a:rPr lang="en-US" dirty="0"/>
                        <a:t>3</a:t>
                      </a:r>
                    </a:p>
                  </a:txBody>
                  <a:tcPr marL="74295" marR="74295" anchor="ctr"/>
                </a:tc>
                <a:tc>
                  <a:txBody>
                    <a:bodyPr/>
                    <a:lstStyle/>
                    <a:p>
                      <a:pPr algn="ctr"/>
                      <a:r>
                        <a:rPr lang="en-US" dirty="0"/>
                        <a:t>1</a:t>
                      </a:r>
                    </a:p>
                  </a:txBody>
                  <a:tcPr marL="74295" marR="74295" anchor="ctr"/>
                </a:tc>
                <a:tc>
                  <a:txBody>
                    <a:bodyPr/>
                    <a:lstStyle/>
                    <a:p>
                      <a:pPr algn="ctr"/>
                      <a:r>
                        <a:rPr lang="en-US" dirty="0"/>
                        <a:t>8</a:t>
                      </a:r>
                    </a:p>
                  </a:txBody>
                  <a:tcPr marL="74295" marR="74295" anchor="ctr"/>
                </a:tc>
                <a:tc>
                  <a:txBody>
                    <a:bodyPr/>
                    <a:lstStyle/>
                    <a:p>
                      <a:pPr algn="ctr"/>
                      <a:r>
                        <a:rPr lang="en-US" dirty="0"/>
                        <a:t>6</a:t>
                      </a:r>
                    </a:p>
                  </a:txBody>
                  <a:tcPr marL="74295" marR="74295" anchor="ctr"/>
                </a:tc>
                <a:tc>
                  <a:txBody>
                    <a:bodyPr/>
                    <a:lstStyle/>
                    <a:p>
                      <a:pPr algn="ctr"/>
                      <a:r>
                        <a:rPr lang="en-US" dirty="0"/>
                        <a:t>4</a:t>
                      </a:r>
                    </a:p>
                  </a:txBody>
                  <a:tcPr marL="74295" marR="74295" anchor="ctr"/>
                </a:tc>
                <a:tc>
                  <a:txBody>
                    <a:bodyPr/>
                    <a:lstStyle/>
                    <a:p>
                      <a:pPr algn="ctr"/>
                      <a:r>
                        <a:rPr lang="en-US" dirty="0"/>
                        <a:t>2</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7"/>
                  </a:ext>
                </a:extLst>
              </a:tr>
              <a:tr h="531056">
                <a:tc>
                  <a:txBody>
                    <a:bodyPr/>
                    <a:lstStyle/>
                    <a:p>
                      <a:pPr algn="ctr"/>
                      <a:r>
                        <a:rPr lang="en-US" dirty="0">
                          <a:solidFill>
                            <a:schemeClr val="accent2">
                              <a:lumMod val="75000"/>
                            </a:schemeClr>
                          </a:solidFill>
                        </a:rPr>
                        <a:t>8</a:t>
                      </a:r>
                    </a:p>
                  </a:txBody>
                  <a:tcPr marL="74295" marR="74295" anchor="ctr"/>
                </a:tc>
                <a:tc>
                  <a:txBody>
                    <a:bodyPr/>
                    <a:lstStyle/>
                    <a:p>
                      <a:pPr algn="ctr"/>
                      <a:r>
                        <a:rPr lang="en-US" dirty="0"/>
                        <a:t>8</a:t>
                      </a:r>
                    </a:p>
                  </a:txBody>
                  <a:tcPr marL="74295" marR="74295" anchor="ctr"/>
                </a:tc>
                <a:tc>
                  <a:txBody>
                    <a:bodyPr/>
                    <a:lstStyle/>
                    <a:p>
                      <a:pPr algn="ctr"/>
                      <a:r>
                        <a:rPr lang="en-US" dirty="0"/>
                        <a:t>7</a:t>
                      </a:r>
                    </a:p>
                  </a:txBody>
                  <a:tcPr marL="74295" marR="74295" anchor="ctr"/>
                </a:tc>
                <a:tc>
                  <a:txBody>
                    <a:bodyPr/>
                    <a:lstStyle/>
                    <a:p>
                      <a:pPr algn="ctr"/>
                      <a:r>
                        <a:rPr lang="en-US" dirty="0"/>
                        <a:t>6</a:t>
                      </a:r>
                    </a:p>
                  </a:txBody>
                  <a:tcPr marL="74295" marR="74295" anchor="ctr"/>
                </a:tc>
                <a:tc>
                  <a:txBody>
                    <a:bodyPr/>
                    <a:lstStyle/>
                    <a:p>
                      <a:pPr algn="ctr"/>
                      <a:r>
                        <a:rPr lang="en-US" dirty="0"/>
                        <a:t>5</a:t>
                      </a:r>
                    </a:p>
                  </a:txBody>
                  <a:tcPr marL="74295" marR="74295" anchor="ctr"/>
                </a:tc>
                <a:tc>
                  <a:txBody>
                    <a:bodyPr/>
                    <a:lstStyle/>
                    <a:p>
                      <a:pPr algn="ctr"/>
                      <a:r>
                        <a:rPr lang="en-US" dirty="0"/>
                        <a:t>4</a:t>
                      </a:r>
                    </a:p>
                  </a:txBody>
                  <a:tcPr marL="74295" marR="74295" anchor="ctr"/>
                </a:tc>
                <a:tc>
                  <a:txBody>
                    <a:bodyPr/>
                    <a:lstStyle/>
                    <a:p>
                      <a:pPr algn="ctr"/>
                      <a:r>
                        <a:rPr lang="en-US" dirty="0"/>
                        <a:t>3</a:t>
                      </a:r>
                    </a:p>
                  </a:txBody>
                  <a:tcPr marL="74295" marR="74295" anchor="ctr"/>
                </a:tc>
                <a:tc>
                  <a:txBody>
                    <a:bodyPr/>
                    <a:lstStyle/>
                    <a:p>
                      <a:pPr algn="ctr"/>
                      <a:r>
                        <a:rPr lang="en-US" dirty="0"/>
                        <a:t>2</a:t>
                      </a:r>
                    </a:p>
                  </a:txBody>
                  <a:tcPr marL="74295" marR="74295" anchor="ctr"/>
                </a:tc>
                <a:tc>
                  <a:txBody>
                    <a:bodyPr/>
                    <a:lstStyle/>
                    <a:p>
                      <a:pPr algn="ctr"/>
                      <a:r>
                        <a:rPr lang="en-US" dirty="0"/>
                        <a:t>1</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8"/>
                  </a:ext>
                </a:extLst>
              </a:tr>
              <a:tr h="531056">
                <a:tc>
                  <a:txBody>
                    <a:bodyPr/>
                    <a:lstStyle/>
                    <a:p>
                      <a:pPr algn="ctr"/>
                      <a:r>
                        <a:rPr lang="en-US" dirty="0">
                          <a:solidFill>
                            <a:schemeClr val="accent2">
                              <a:lumMod val="75000"/>
                            </a:schemeClr>
                          </a:solidFill>
                        </a:rPr>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9"/>
                  </a:ext>
                </a:extLst>
              </a:tr>
            </a:tbl>
          </a:graphicData>
        </a:graphic>
      </p:graphicFrame>
      <p:sp>
        <p:nvSpPr>
          <p:cNvPr id="6" name="TextBox 5"/>
          <p:cNvSpPr txBox="1"/>
          <p:nvPr/>
        </p:nvSpPr>
        <p:spPr>
          <a:xfrm>
            <a:off x="314325" y="1186168"/>
            <a:ext cx="2619375" cy="3785652"/>
          </a:xfrm>
          <a:prstGeom prst="rect">
            <a:avLst/>
          </a:prstGeom>
          <a:noFill/>
        </p:spPr>
        <p:txBody>
          <a:bodyPr wrap="square" rtlCol="0">
            <a:spAutoFit/>
          </a:bodyPr>
          <a:lstStyle/>
          <a:p>
            <a:r>
              <a:rPr lang="en-US" sz="2400" dirty="0"/>
              <a:t>Can you fill in the missing numbers of this Vedic Square by multiplying the numbers in each column and row heading and then adding together any two digit number answers?</a:t>
            </a:r>
          </a:p>
        </p:txBody>
      </p:sp>
      <p:graphicFrame>
        <p:nvGraphicFramePr>
          <p:cNvPr id="7" name="Table 6"/>
          <p:cNvGraphicFramePr>
            <a:graphicFrameLocks noGrp="1"/>
          </p:cNvGraphicFramePr>
          <p:nvPr>
            <p:extLst>
              <p:ext uri="{D42A27DB-BD31-4B8C-83A1-F6EECF244321}">
                <p14:modId xmlns:p14="http://schemas.microsoft.com/office/powerpoint/2010/main" val="2119837117"/>
              </p:ext>
            </p:extLst>
          </p:nvPr>
        </p:nvGraphicFramePr>
        <p:xfrm>
          <a:off x="3224213" y="1148857"/>
          <a:ext cx="6367463" cy="5310560"/>
        </p:xfrm>
        <a:graphic>
          <a:graphicData uri="http://schemas.openxmlformats.org/drawingml/2006/table">
            <a:tbl>
              <a:tblPr firstRow="1" bandRow="1">
                <a:tableStyleId>{5940675A-B579-460E-94D1-54222C63F5DA}</a:tableStyleId>
              </a:tblPr>
              <a:tblGrid>
                <a:gridCol w="612134">
                  <a:extLst>
                    <a:ext uri="{9D8B030D-6E8A-4147-A177-3AD203B41FA5}">
                      <a16:colId xmlns:a16="http://schemas.microsoft.com/office/drawing/2014/main" xmlns="" val="20000"/>
                    </a:ext>
                  </a:extLst>
                </a:gridCol>
                <a:gridCol w="618446">
                  <a:extLst>
                    <a:ext uri="{9D8B030D-6E8A-4147-A177-3AD203B41FA5}">
                      <a16:colId xmlns:a16="http://schemas.microsoft.com/office/drawing/2014/main" xmlns="" val="20001"/>
                    </a:ext>
                  </a:extLst>
                </a:gridCol>
                <a:gridCol w="694173">
                  <a:extLst>
                    <a:ext uri="{9D8B030D-6E8A-4147-A177-3AD203B41FA5}">
                      <a16:colId xmlns:a16="http://schemas.microsoft.com/office/drawing/2014/main" xmlns="" val="20002"/>
                    </a:ext>
                  </a:extLst>
                </a:gridCol>
                <a:gridCol w="668931">
                  <a:extLst>
                    <a:ext uri="{9D8B030D-6E8A-4147-A177-3AD203B41FA5}">
                      <a16:colId xmlns:a16="http://schemas.microsoft.com/office/drawing/2014/main" xmlns="" val="20003"/>
                    </a:ext>
                  </a:extLst>
                </a:gridCol>
                <a:gridCol w="593203">
                  <a:extLst>
                    <a:ext uri="{9D8B030D-6E8A-4147-A177-3AD203B41FA5}">
                      <a16:colId xmlns:a16="http://schemas.microsoft.com/office/drawing/2014/main" xmlns="" val="20004"/>
                    </a:ext>
                  </a:extLst>
                </a:gridCol>
                <a:gridCol w="580581">
                  <a:extLst>
                    <a:ext uri="{9D8B030D-6E8A-4147-A177-3AD203B41FA5}">
                      <a16:colId xmlns:a16="http://schemas.microsoft.com/office/drawing/2014/main" xmlns="" val="20005"/>
                    </a:ext>
                  </a:extLst>
                </a:gridCol>
                <a:gridCol w="618446">
                  <a:extLst>
                    <a:ext uri="{9D8B030D-6E8A-4147-A177-3AD203B41FA5}">
                      <a16:colId xmlns:a16="http://schemas.microsoft.com/office/drawing/2014/main" xmlns="" val="20006"/>
                    </a:ext>
                  </a:extLst>
                </a:gridCol>
                <a:gridCol w="656309">
                  <a:extLst>
                    <a:ext uri="{9D8B030D-6E8A-4147-A177-3AD203B41FA5}">
                      <a16:colId xmlns:a16="http://schemas.microsoft.com/office/drawing/2014/main" xmlns="" val="20007"/>
                    </a:ext>
                  </a:extLst>
                </a:gridCol>
                <a:gridCol w="694173">
                  <a:extLst>
                    <a:ext uri="{9D8B030D-6E8A-4147-A177-3AD203B41FA5}">
                      <a16:colId xmlns:a16="http://schemas.microsoft.com/office/drawing/2014/main" xmlns="" val="20008"/>
                    </a:ext>
                  </a:extLst>
                </a:gridCol>
                <a:gridCol w="631067">
                  <a:extLst>
                    <a:ext uri="{9D8B030D-6E8A-4147-A177-3AD203B41FA5}">
                      <a16:colId xmlns:a16="http://schemas.microsoft.com/office/drawing/2014/main" xmlns="" val="20009"/>
                    </a:ext>
                  </a:extLst>
                </a:gridCol>
              </a:tblGrid>
              <a:tr h="531056">
                <a:tc>
                  <a:txBody>
                    <a:bodyPr/>
                    <a:lstStyle/>
                    <a:p>
                      <a:pPr algn="ctr"/>
                      <a:r>
                        <a:rPr lang="en-US" dirty="0">
                          <a:solidFill>
                            <a:schemeClr val="accent2">
                              <a:lumMod val="75000"/>
                            </a:schemeClr>
                          </a:solidFill>
                        </a:rPr>
                        <a:t>0</a:t>
                      </a:r>
                    </a:p>
                  </a:txBody>
                  <a:tcPr marL="74295" marR="74295" anchor="ctr"/>
                </a:tc>
                <a:tc>
                  <a:txBody>
                    <a:bodyPr/>
                    <a:lstStyle/>
                    <a:p>
                      <a:pPr algn="ctr"/>
                      <a:r>
                        <a:rPr lang="en-US" dirty="0">
                          <a:solidFill>
                            <a:schemeClr val="accent2">
                              <a:lumMod val="75000"/>
                            </a:schemeClr>
                          </a:solidFill>
                        </a:rPr>
                        <a:t>1</a:t>
                      </a:r>
                    </a:p>
                  </a:txBody>
                  <a:tcPr marL="74295" marR="74295" anchor="ctr"/>
                </a:tc>
                <a:tc>
                  <a:txBody>
                    <a:bodyPr/>
                    <a:lstStyle/>
                    <a:p>
                      <a:pPr algn="ctr"/>
                      <a:r>
                        <a:rPr lang="en-US" dirty="0">
                          <a:solidFill>
                            <a:schemeClr val="accent2">
                              <a:lumMod val="75000"/>
                            </a:schemeClr>
                          </a:solidFill>
                        </a:rPr>
                        <a:t>2</a:t>
                      </a:r>
                    </a:p>
                  </a:txBody>
                  <a:tcPr marL="74295" marR="74295" anchor="ctr"/>
                </a:tc>
                <a:tc>
                  <a:txBody>
                    <a:bodyPr/>
                    <a:lstStyle/>
                    <a:p>
                      <a:pPr algn="ctr"/>
                      <a:r>
                        <a:rPr lang="en-US" dirty="0">
                          <a:solidFill>
                            <a:schemeClr val="accent2">
                              <a:lumMod val="75000"/>
                            </a:schemeClr>
                          </a:solidFill>
                        </a:rPr>
                        <a:t>3</a:t>
                      </a:r>
                    </a:p>
                  </a:txBody>
                  <a:tcPr marL="74295" marR="74295" anchor="ctr"/>
                </a:tc>
                <a:tc>
                  <a:txBody>
                    <a:bodyPr/>
                    <a:lstStyle/>
                    <a:p>
                      <a:pPr algn="ctr"/>
                      <a:r>
                        <a:rPr lang="en-US" dirty="0">
                          <a:solidFill>
                            <a:schemeClr val="accent2">
                              <a:lumMod val="75000"/>
                            </a:schemeClr>
                          </a:solidFill>
                        </a:rPr>
                        <a:t>4</a:t>
                      </a:r>
                    </a:p>
                  </a:txBody>
                  <a:tcPr marL="74295" marR="74295" anchor="ctr"/>
                </a:tc>
                <a:tc>
                  <a:txBody>
                    <a:bodyPr/>
                    <a:lstStyle/>
                    <a:p>
                      <a:pPr algn="ctr"/>
                      <a:r>
                        <a:rPr lang="en-US" dirty="0">
                          <a:solidFill>
                            <a:schemeClr val="accent2">
                              <a:lumMod val="75000"/>
                            </a:schemeClr>
                          </a:solidFill>
                        </a:rPr>
                        <a:t>5</a:t>
                      </a:r>
                    </a:p>
                  </a:txBody>
                  <a:tcPr marL="74295" marR="74295" anchor="ctr">
                    <a:solidFill>
                      <a:schemeClr val="bg1"/>
                    </a:solidFill>
                  </a:tcPr>
                </a:tc>
                <a:tc>
                  <a:txBody>
                    <a:bodyPr/>
                    <a:lstStyle/>
                    <a:p>
                      <a:pPr algn="ctr"/>
                      <a:r>
                        <a:rPr lang="en-US" dirty="0">
                          <a:solidFill>
                            <a:schemeClr val="accent2">
                              <a:lumMod val="75000"/>
                            </a:schemeClr>
                          </a:solidFill>
                        </a:rPr>
                        <a:t>6</a:t>
                      </a:r>
                    </a:p>
                  </a:txBody>
                  <a:tcPr marL="74295" marR="74295" anchor="ctr">
                    <a:solidFill>
                      <a:schemeClr val="bg1"/>
                    </a:solidFill>
                  </a:tcPr>
                </a:tc>
                <a:tc>
                  <a:txBody>
                    <a:bodyPr/>
                    <a:lstStyle/>
                    <a:p>
                      <a:pPr algn="ctr"/>
                      <a:r>
                        <a:rPr lang="en-US" dirty="0">
                          <a:solidFill>
                            <a:schemeClr val="accent2">
                              <a:lumMod val="75000"/>
                            </a:schemeClr>
                          </a:solidFill>
                        </a:rPr>
                        <a:t>7</a:t>
                      </a:r>
                    </a:p>
                  </a:txBody>
                  <a:tcPr marL="74295" marR="74295" anchor="ctr">
                    <a:solidFill>
                      <a:schemeClr val="bg1"/>
                    </a:solidFill>
                  </a:tcPr>
                </a:tc>
                <a:tc>
                  <a:txBody>
                    <a:bodyPr/>
                    <a:lstStyle/>
                    <a:p>
                      <a:pPr algn="ctr"/>
                      <a:r>
                        <a:rPr lang="en-US" dirty="0">
                          <a:solidFill>
                            <a:schemeClr val="accent2">
                              <a:lumMod val="75000"/>
                            </a:schemeClr>
                          </a:solidFill>
                        </a:rPr>
                        <a:t>8</a:t>
                      </a:r>
                    </a:p>
                  </a:txBody>
                  <a:tcPr marL="74295" marR="74295" anchor="ctr">
                    <a:solidFill>
                      <a:schemeClr val="bg1"/>
                    </a:solidFill>
                  </a:tcPr>
                </a:tc>
                <a:tc>
                  <a:txBody>
                    <a:bodyPr/>
                    <a:lstStyle/>
                    <a:p>
                      <a:pPr algn="ctr"/>
                      <a:r>
                        <a:rPr lang="en-US" dirty="0">
                          <a:solidFill>
                            <a:schemeClr val="accent2">
                              <a:lumMod val="75000"/>
                            </a:schemeClr>
                          </a:solidFill>
                        </a:rPr>
                        <a:t>9</a:t>
                      </a:r>
                    </a:p>
                  </a:txBody>
                  <a:tcPr marL="74295" marR="74295" anchor="ctr">
                    <a:solidFill>
                      <a:schemeClr val="bg1"/>
                    </a:solidFill>
                  </a:tcPr>
                </a:tc>
                <a:extLst>
                  <a:ext uri="{0D108BD9-81ED-4DB2-BD59-A6C34878D82A}">
                    <a16:rowId xmlns:a16="http://schemas.microsoft.com/office/drawing/2014/main" xmlns="" val="10000"/>
                  </a:ext>
                </a:extLst>
              </a:tr>
              <a:tr h="531056">
                <a:tc>
                  <a:txBody>
                    <a:bodyPr/>
                    <a:lstStyle/>
                    <a:p>
                      <a:pPr algn="ctr"/>
                      <a:r>
                        <a:rPr lang="en-US" dirty="0">
                          <a:solidFill>
                            <a:schemeClr val="accent2">
                              <a:lumMod val="75000"/>
                            </a:schemeClr>
                          </a:solidFill>
                        </a:rPr>
                        <a:t>1</a:t>
                      </a:r>
                    </a:p>
                  </a:txBody>
                  <a:tcPr marL="74295" marR="74295" anchor="ctr"/>
                </a:tc>
                <a:tc>
                  <a:txBody>
                    <a:bodyPr/>
                    <a:lstStyle/>
                    <a:p>
                      <a:pPr algn="ctr"/>
                      <a:r>
                        <a:rPr lang="en-US" dirty="0"/>
                        <a:t>1</a:t>
                      </a:r>
                    </a:p>
                  </a:txBody>
                  <a:tcPr marL="74295" marR="74295" anchor="ctr"/>
                </a:tc>
                <a:tc>
                  <a:txBody>
                    <a:bodyPr/>
                    <a:lstStyle/>
                    <a:p>
                      <a:pPr algn="ctr"/>
                      <a:r>
                        <a:rPr lang="en-US" dirty="0"/>
                        <a:t>2</a:t>
                      </a:r>
                    </a:p>
                  </a:txBody>
                  <a:tcPr marL="74295" marR="74295" anchor="ctr"/>
                </a:tc>
                <a:tc>
                  <a:txBody>
                    <a:bodyPr/>
                    <a:lstStyle/>
                    <a:p>
                      <a:pPr algn="ctr"/>
                      <a:r>
                        <a:rPr lang="en-US" dirty="0"/>
                        <a:t>3</a:t>
                      </a:r>
                    </a:p>
                  </a:txBody>
                  <a:tcPr marL="74295" marR="74295" anchor="ctr"/>
                </a:tc>
                <a:tc>
                  <a:txBody>
                    <a:bodyPr/>
                    <a:lstStyle/>
                    <a:p>
                      <a:pPr algn="ctr"/>
                      <a:r>
                        <a:rPr lang="en-US" dirty="0"/>
                        <a:t>4</a:t>
                      </a:r>
                    </a:p>
                  </a:txBody>
                  <a:tcPr marL="74295" marR="74295" anchor="ct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1"/>
                  </a:ext>
                </a:extLst>
              </a:tr>
              <a:tr h="531056">
                <a:tc>
                  <a:txBody>
                    <a:bodyPr/>
                    <a:lstStyle/>
                    <a:p>
                      <a:pPr algn="ctr"/>
                      <a:r>
                        <a:rPr lang="en-US" dirty="0">
                          <a:solidFill>
                            <a:schemeClr val="accent2">
                              <a:lumMod val="75000"/>
                            </a:schemeClr>
                          </a:solidFill>
                        </a:rPr>
                        <a:t>2</a:t>
                      </a:r>
                    </a:p>
                  </a:txBody>
                  <a:tcPr marL="74295" marR="74295" anchor="ctr"/>
                </a:tc>
                <a:tc>
                  <a:txBody>
                    <a:bodyPr/>
                    <a:lstStyle/>
                    <a:p>
                      <a:pPr algn="ctr"/>
                      <a:r>
                        <a:rPr lang="en-US" dirty="0"/>
                        <a:t>2</a:t>
                      </a:r>
                    </a:p>
                  </a:txBody>
                  <a:tcPr marL="74295" marR="74295" anchor="ctr"/>
                </a:tc>
                <a:tc>
                  <a:txBody>
                    <a:bodyPr/>
                    <a:lstStyle/>
                    <a:p>
                      <a:pPr algn="ctr"/>
                      <a:r>
                        <a:rPr lang="en-US" dirty="0"/>
                        <a:t>4</a:t>
                      </a:r>
                    </a:p>
                  </a:txBody>
                  <a:tcPr marL="74295" marR="74295" anchor="ctr"/>
                </a:tc>
                <a:tc>
                  <a:txBody>
                    <a:bodyPr/>
                    <a:lstStyle/>
                    <a:p>
                      <a:pPr algn="ctr"/>
                      <a:r>
                        <a:rPr lang="en-US" dirty="0"/>
                        <a:t>6</a:t>
                      </a:r>
                    </a:p>
                  </a:txBody>
                  <a:tcPr marL="74295" marR="74295" anchor="ctr"/>
                </a:tc>
                <a:tc>
                  <a:txBody>
                    <a:bodyPr/>
                    <a:lstStyle/>
                    <a:p>
                      <a:pPr algn="ctr"/>
                      <a:r>
                        <a:rPr lang="en-US" dirty="0"/>
                        <a:t>8</a:t>
                      </a:r>
                    </a:p>
                  </a:txBody>
                  <a:tcPr marL="74295" marR="74295" anchor="ct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2"/>
                  </a:ext>
                </a:extLst>
              </a:tr>
              <a:tr h="531056">
                <a:tc>
                  <a:txBody>
                    <a:bodyPr/>
                    <a:lstStyle/>
                    <a:p>
                      <a:pPr algn="ctr"/>
                      <a:r>
                        <a:rPr lang="en-US" dirty="0">
                          <a:solidFill>
                            <a:schemeClr val="accent2">
                              <a:lumMod val="75000"/>
                            </a:schemeClr>
                          </a:solidFill>
                        </a:rPr>
                        <a:t>3</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tc>
                  <a:txBody>
                    <a:bodyPr/>
                    <a:lstStyle/>
                    <a:p>
                      <a:pPr algn="ctr"/>
                      <a:r>
                        <a:rPr lang="en-US" dirty="0"/>
                        <a:t>3</a:t>
                      </a:r>
                    </a:p>
                  </a:txBody>
                  <a:tcPr marL="74295" marR="74295" anchor="ctr">
                    <a:solidFill>
                      <a:schemeClr val="bg1">
                        <a:lumMod val="95000"/>
                      </a:schemeClr>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3"/>
                  </a:ext>
                </a:extLst>
              </a:tr>
              <a:tr h="531056">
                <a:tc>
                  <a:txBody>
                    <a:bodyPr/>
                    <a:lstStyle/>
                    <a:p>
                      <a:pPr algn="ctr"/>
                      <a:r>
                        <a:rPr lang="en-US" dirty="0">
                          <a:solidFill>
                            <a:schemeClr val="accent2">
                              <a:lumMod val="75000"/>
                            </a:schemeClr>
                          </a:solidFill>
                        </a:rPr>
                        <a:t>4</a:t>
                      </a:r>
                    </a:p>
                  </a:txBody>
                  <a:tcPr marL="74295" marR="74295" anchor="ctr"/>
                </a:tc>
                <a:tc>
                  <a:txBody>
                    <a:bodyPr/>
                    <a:lstStyle/>
                    <a:p>
                      <a:pPr algn="ctr"/>
                      <a:r>
                        <a:rPr lang="en-US" dirty="0"/>
                        <a:t>4</a:t>
                      </a:r>
                    </a:p>
                  </a:txBody>
                  <a:tcPr marL="74295" marR="74295" anchor="ctr"/>
                </a:tc>
                <a:tc>
                  <a:txBody>
                    <a:bodyPr/>
                    <a:lstStyle/>
                    <a:p>
                      <a:pPr algn="ctr"/>
                      <a:r>
                        <a:rPr lang="en-US" dirty="0"/>
                        <a:t>8</a:t>
                      </a:r>
                    </a:p>
                  </a:txBody>
                  <a:tcPr marL="74295" marR="74295" anchor="ctr"/>
                </a:tc>
                <a:tc>
                  <a:txBody>
                    <a:bodyPr/>
                    <a:lstStyle/>
                    <a:p>
                      <a:pPr algn="ctr"/>
                      <a:r>
                        <a:rPr lang="en-US" dirty="0"/>
                        <a:t>3</a:t>
                      </a:r>
                    </a:p>
                  </a:txBody>
                  <a:tcPr marL="74295" marR="74295" anchor="ctr">
                    <a:solidFill>
                      <a:schemeClr val="bg1">
                        <a:lumMod val="95000"/>
                      </a:schemeClr>
                    </a:solidFill>
                  </a:tcPr>
                </a:tc>
                <a:tc>
                  <a:txBody>
                    <a:bodyPr/>
                    <a:lstStyle/>
                    <a:p>
                      <a:pPr algn="ctr"/>
                      <a:r>
                        <a:rPr lang="en-US" dirty="0"/>
                        <a:t>7</a:t>
                      </a:r>
                    </a:p>
                  </a:txBody>
                  <a:tcPr marL="74295" marR="74295" anchor="ctr">
                    <a:solidFill>
                      <a:schemeClr val="bg1">
                        <a:lumMod val="95000"/>
                      </a:schemeClr>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4"/>
                  </a:ext>
                </a:extLst>
              </a:tr>
              <a:tr h="531056">
                <a:tc>
                  <a:txBody>
                    <a:bodyPr/>
                    <a:lstStyle/>
                    <a:p>
                      <a:pPr algn="ctr"/>
                      <a:r>
                        <a:rPr lang="en-US" dirty="0">
                          <a:solidFill>
                            <a:schemeClr val="accent2">
                              <a:lumMod val="75000"/>
                            </a:schemeClr>
                          </a:solidFill>
                        </a:rPr>
                        <a:t>5</a:t>
                      </a:r>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5"/>
                  </a:ext>
                </a:extLst>
              </a:tr>
              <a:tr h="531056">
                <a:tc>
                  <a:txBody>
                    <a:bodyPr/>
                    <a:lstStyle/>
                    <a:p>
                      <a:pPr algn="ctr"/>
                      <a:r>
                        <a:rPr lang="en-US" dirty="0">
                          <a:solidFill>
                            <a:schemeClr val="accent2">
                              <a:lumMod val="75000"/>
                            </a:schemeClr>
                          </a:solidFill>
                        </a:rPr>
                        <a:t>6</a:t>
                      </a:r>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6"/>
                  </a:ext>
                </a:extLst>
              </a:tr>
              <a:tr h="531056">
                <a:tc>
                  <a:txBody>
                    <a:bodyPr/>
                    <a:lstStyle/>
                    <a:p>
                      <a:pPr algn="ctr"/>
                      <a:r>
                        <a:rPr lang="en-US" dirty="0">
                          <a:solidFill>
                            <a:schemeClr val="accent2">
                              <a:lumMod val="75000"/>
                            </a:schemeClr>
                          </a:solidFill>
                        </a:rPr>
                        <a:t>7</a:t>
                      </a:r>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7"/>
                  </a:ext>
                </a:extLst>
              </a:tr>
              <a:tr h="531056">
                <a:tc>
                  <a:txBody>
                    <a:bodyPr/>
                    <a:lstStyle/>
                    <a:p>
                      <a:pPr algn="ctr"/>
                      <a:r>
                        <a:rPr lang="en-US" dirty="0">
                          <a:solidFill>
                            <a:schemeClr val="accent2">
                              <a:lumMod val="75000"/>
                            </a:schemeClr>
                          </a:solidFill>
                        </a:rPr>
                        <a:t>8</a:t>
                      </a:r>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8"/>
                  </a:ext>
                </a:extLst>
              </a:tr>
              <a:tr h="531056">
                <a:tc>
                  <a:txBody>
                    <a:bodyPr/>
                    <a:lstStyle/>
                    <a:p>
                      <a:pPr algn="ctr"/>
                      <a:r>
                        <a:rPr lang="en-US" dirty="0">
                          <a:solidFill>
                            <a:schemeClr val="accent2">
                              <a:lumMod val="75000"/>
                            </a:schemeClr>
                          </a:solidFill>
                        </a:rPr>
                        <a:t>9</a:t>
                      </a:r>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tc>
                  <a:txBody>
                    <a:bodyPr/>
                    <a:lstStyle/>
                    <a:p>
                      <a:pPr algn="ctr"/>
                      <a:endParaRPr lang="en-US" dirty="0"/>
                    </a:p>
                  </a:txBody>
                  <a:tcPr marL="74295" marR="74295" anchor="ctr">
                    <a:solidFill>
                      <a:schemeClr val="bg1"/>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79889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651" y="820617"/>
            <a:ext cx="2565124" cy="5468330"/>
          </a:xfrm>
        </p:spPr>
        <p:txBody>
          <a:bodyPr anchor="t">
            <a:normAutofit fontScale="90000"/>
          </a:bodyPr>
          <a:lstStyle/>
          <a:p>
            <a:r>
              <a:rPr lang="en-US" sz="3200" dirty="0"/>
              <a:t>Making patterns using the Vedic Square </a:t>
            </a:r>
            <a:br>
              <a:rPr lang="en-US" sz="3200" dirty="0"/>
            </a:br>
            <a:r>
              <a:rPr lang="en-US" sz="3100" dirty="0"/>
              <a:t/>
            </a:r>
            <a:br>
              <a:rPr lang="en-US" sz="3100" dirty="0"/>
            </a:br>
            <a:r>
              <a:rPr lang="en-US" sz="3100" dirty="0"/>
              <a:t>Join all the  1s together using straight lines. Repeat this with other numbers using different </a:t>
            </a:r>
            <a:r>
              <a:rPr lang="en-US" sz="3100" dirty="0" err="1"/>
              <a:t>coloured</a:t>
            </a:r>
            <a:r>
              <a:rPr lang="en-US" sz="3100" dirty="0"/>
              <a:t> crayons. What patterns do you notice?</a:t>
            </a:r>
            <a:r>
              <a:rPr lang="en-US" dirty="0"/>
              <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5114351"/>
              </p:ext>
            </p:extLst>
          </p:nvPr>
        </p:nvGraphicFramePr>
        <p:xfrm>
          <a:off x="2938463" y="899502"/>
          <a:ext cx="6367463" cy="5310560"/>
        </p:xfrm>
        <a:graphic>
          <a:graphicData uri="http://schemas.openxmlformats.org/drawingml/2006/table">
            <a:tbl>
              <a:tblPr firstRow="1" bandRow="1">
                <a:tableStyleId>{5940675A-B579-460E-94D1-54222C63F5DA}</a:tableStyleId>
              </a:tblPr>
              <a:tblGrid>
                <a:gridCol w="612134">
                  <a:extLst>
                    <a:ext uri="{9D8B030D-6E8A-4147-A177-3AD203B41FA5}">
                      <a16:colId xmlns:a16="http://schemas.microsoft.com/office/drawing/2014/main" xmlns="" val="20000"/>
                    </a:ext>
                  </a:extLst>
                </a:gridCol>
                <a:gridCol w="618446">
                  <a:extLst>
                    <a:ext uri="{9D8B030D-6E8A-4147-A177-3AD203B41FA5}">
                      <a16:colId xmlns:a16="http://schemas.microsoft.com/office/drawing/2014/main" xmlns="" val="20001"/>
                    </a:ext>
                  </a:extLst>
                </a:gridCol>
                <a:gridCol w="694173">
                  <a:extLst>
                    <a:ext uri="{9D8B030D-6E8A-4147-A177-3AD203B41FA5}">
                      <a16:colId xmlns:a16="http://schemas.microsoft.com/office/drawing/2014/main" xmlns="" val="20002"/>
                    </a:ext>
                  </a:extLst>
                </a:gridCol>
                <a:gridCol w="668931">
                  <a:extLst>
                    <a:ext uri="{9D8B030D-6E8A-4147-A177-3AD203B41FA5}">
                      <a16:colId xmlns:a16="http://schemas.microsoft.com/office/drawing/2014/main" xmlns="" val="20003"/>
                    </a:ext>
                  </a:extLst>
                </a:gridCol>
                <a:gridCol w="593203">
                  <a:extLst>
                    <a:ext uri="{9D8B030D-6E8A-4147-A177-3AD203B41FA5}">
                      <a16:colId xmlns:a16="http://schemas.microsoft.com/office/drawing/2014/main" xmlns="" val="20004"/>
                    </a:ext>
                  </a:extLst>
                </a:gridCol>
                <a:gridCol w="580581">
                  <a:extLst>
                    <a:ext uri="{9D8B030D-6E8A-4147-A177-3AD203B41FA5}">
                      <a16:colId xmlns:a16="http://schemas.microsoft.com/office/drawing/2014/main" xmlns="" val="20005"/>
                    </a:ext>
                  </a:extLst>
                </a:gridCol>
                <a:gridCol w="618446">
                  <a:extLst>
                    <a:ext uri="{9D8B030D-6E8A-4147-A177-3AD203B41FA5}">
                      <a16:colId xmlns:a16="http://schemas.microsoft.com/office/drawing/2014/main" xmlns="" val="20006"/>
                    </a:ext>
                  </a:extLst>
                </a:gridCol>
                <a:gridCol w="656309">
                  <a:extLst>
                    <a:ext uri="{9D8B030D-6E8A-4147-A177-3AD203B41FA5}">
                      <a16:colId xmlns:a16="http://schemas.microsoft.com/office/drawing/2014/main" xmlns="" val="20007"/>
                    </a:ext>
                  </a:extLst>
                </a:gridCol>
                <a:gridCol w="694173">
                  <a:extLst>
                    <a:ext uri="{9D8B030D-6E8A-4147-A177-3AD203B41FA5}">
                      <a16:colId xmlns:a16="http://schemas.microsoft.com/office/drawing/2014/main" xmlns="" val="20008"/>
                    </a:ext>
                  </a:extLst>
                </a:gridCol>
                <a:gridCol w="631067">
                  <a:extLst>
                    <a:ext uri="{9D8B030D-6E8A-4147-A177-3AD203B41FA5}">
                      <a16:colId xmlns:a16="http://schemas.microsoft.com/office/drawing/2014/main" xmlns="" val="20009"/>
                    </a:ext>
                  </a:extLst>
                </a:gridCol>
              </a:tblGrid>
              <a:tr h="531056">
                <a:tc>
                  <a:txBody>
                    <a:bodyPr/>
                    <a:lstStyle/>
                    <a:p>
                      <a:pPr algn="ctr"/>
                      <a:r>
                        <a:rPr lang="en-US" dirty="0">
                          <a:solidFill>
                            <a:schemeClr val="accent2">
                              <a:lumMod val="75000"/>
                            </a:schemeClr>
                          </a:solidFill>
                        </a:rPr>
                        <a:t>0</a:t>
                      </a:r>
                    </a:p>
                  </a:txBody>
                  <a:tcPr marL="74295" marR="74295" anchor="ctr"/>
                </a:tc>
                <a:tc>
                  <a:txBody>
                    <a:bodyPr/>
                    <a:lstStyle/>
                    <a:p>
                      <a:pPr algn="ctr"/>
                      <a:r>
                        <a:rPr lang="en-US" dirty="0">
                          <a:solidFill>
                            <a:schemeClr val="accent2">
                              <a:lumMod val="75000"/>
                            </a:schemeClr>
                          </a:solidFill>
                        </a:rPr>
                        <a:t>1</a:t>
                      </a:r>
                    </a:p>
                  </a:txBody>
                  <a:tcPr marL="74295" marR="74295" anchor="ctr"/>
                </a:tc>
                <a:tc>
                  <a:txBody>
                    <a:bodyPr/>
                    <a:lstStyle/>
                    <a:p>
                      <a:pPr algn="ctr"/>
                      <a:r>
                        <a:rPr lang="en-US" dirty="0">
                          <a:solidFill>
                            <a:schemeClr val="accent2">
                              <a:lumMod val="75000"/>
                            </a:schemeClr>
                          </a:solidFill>
                        </a:rPr>
                        <a:t>2</a:t>
                      </a:r>
                    </a:p>
                  </a:txBody>
                  <a:tcPr marL="74295" marR="74295" anchor="ctr"/>
                </a:tc>
                <a:tc>
                  <a:txBody>
                    <a:bodyPr/>
                    <a:lstStyle/>
                    <a:p>
                      <a:pPr algn="ctr"/>
                      <a:r>
                        <a:rPr lang="en-US" dirty="0">
                          <a:solidFill>
                            <a:schemeClr val="accent2">
                              <a:lumMod val="75000"/>
                            </a:schemeClr>
                          </a:solidFill>
                        </a:rPr>
                        <a:t>3</a:t>
                      </a:r>
                    </a:p>
                  </a:txBody>
                  <a:tcPr marL="74295" marR="74295" anchor="ctr"/>
                </a:tc>
                <a:tc>
                  <a:txBody>
                    <a:bodyPr/>
                    <a:lstStyle/>
                    <a:p>
                      <a:pPr algn="ctr"/>
                      <a:r>
                        <a:rPr lang="en-US" dirty="0">
                          <a:solidFill>
                            <a:schemeClr val="accent2">
                              <a:lumMod val="75000"/>
                            </a:schemeClr>
                          </a:solidFill>
                        </a:rPr>
                        <a:t>4</a:t>
                      </a:r>
                    </a:p>
                  </a:txBody>
                  <a:tcPr marL="74295" marR="74295" anchor="ctr"/>
                </a:tc>
                <a:tc>
                  <a:txBody>
                    <a:bodyPr/>
                    <a:lstStyle/>
                    <a:p>
                      <a:pPr algn="ctr"/>
                      <a:r>
                        <a:rPr lang="en-US" dirty="0">
                          <a:solidFill>
                            <a:schemeClr val="accent2">
                              <a:lumMod val="75000"/>
                            </a:schemeClr>
                          </a:solidFill>
                        </a:rPr>
                        <a:t>5</a:t>
                      </a:r>
                    </a:p>
                  </a:txBody>
                  <a:tcPr marL="74295" marR="74295" anchor="ctr"/>
                </a:tc>
                <a:tc>
                  <a:txBody>
                    <a:bodyPr/>
                    <a:lstStyle/>
                    <a:p>
                      <a:pPr algn="ctr"/>
                      <a:r>
                        <a:rPr lang="en-US" dirty="0">
                          <a:solidFill>
                            <a:schemeClr val="accent2">
                              <a:lumMod val="75000"/>
                            </a:schemeClr>
                          </a:solidFill>
                        </a:rPr>
                        <a:t>6</a:t>
                      </a:r>
                    </a:p>
                  </a:txBody>
                  <a:tcPr marL="74295" marR="74295" anchor="ctr"/>
                </a:tc>
                <a:tc>
                  <a:txBody>
                    <a:bodyPr/>
                    <a:lstStyle/>
                    <a:p>
                      <a:pPr algn="ctr"/>
                      <a:r>
                        <a:rPr lang="en-US" dirty="0">
                          <a:solidFill>
                            <a:schemeClr val="accent2">
                              <a:lumMod val="75000"/>
                            </a:schemeClr>
                          </a:solidFill>
                        </a:rPr>
                        <a:t>7</a:t>
                      </a:r>
                    </a:p>
                  </a:txBody>
                  <a:tcPr marL="74295" marR="74295" anchor="ctr"/>
                </a:tc>
                <a:tc>
                  <a:txBody>
                    <a:bodyPr/>
                    <a:lstStyle/>
                    <a:p>
                      <a:pPr algn="ctr"/>
                      <a:r>
                        <a:rPr lang="en-US" dirty="0">
                          <a:solidFill>
                            <a:schemeClr val="accent2">
                              <a:lumMod val="75000"/>
                            </a:schemeClr>
                          </a:solidFill>
                        </a:rPr>
                        <a:t>8</a:t>
                      </a:r>
                    </a:p>
                  </a:txBody>
                  <a:tcPr marL="74295" marR="74295" anchor="ctr"/>
                </a:tc>
                <a:tc>
                  <a:txBody>
                    <a:bodyPr/>
                    <a:lstStyle/>
                    <a:p>
                      <a:pPr algn="ctr"/>
                      <a:r>
                        <a:rPr lang="en-US" dirty="0">
                          <a:solidFill>
                            <a:schemeClr val="accent2">
                              <a:lumMod val="75000"/>
                            </a:schemeClr>
                          </a:solidFill>
                        </a:rPr>
                        <a:t>9</a:t>
                      </a:r>
                    </a:p>
                  </a:txBody>
                  <a:tcPr marL="74295" marR="74295" anchor="ctr"/>
                </a:tc>
                <a:extLst>
                  <a:ext uri="{0D108BD9-81ED-4DB2-BD59-A6C34878D82A}">
                    <a16:rowId xmlns:a16="http://schemas.microsoft.com/office/drawing/2014/main" xmlns="" val="10000"/>
                  </a:ext>
                </a:extLst>
              </a:tr>
              <a:tr h="531056">
                <a:tc>
                  <a:txBody>
                    <a:bodyPr/>
                    <a:lstStyle/>
                    <a:p>
                      <a:pPr algn="ctr"/>
                      <a:r>
                        <a:rPr lang="en-US" dirty="0">
                          <a:solidFill>
                            <a:schemeClr val="accent2">
                              <a:lumMod val="75000"/>
                            </a:schemeClr>
                          </a:solidFill>
                        </a:rPr>
                        <a:t>1</a:t>
                      </a:r>
                    </a:p>
                  </a:txBody>
                  <a:tcPr marL="74295" marR="74295" anchor="ctr"/>
                </a:tc>
                <a:tc>
                  <a:txBody>
                    <a:bodyPr/>
                    <a:lstStyle/>
                    <a:p>
                      <a:pPr algn="ctr"/>
                      <a:r>
                        <a:rPr lang="en-US" dirty="0"/>
                        <a:t>1</a:t>
                      </a:r>
                    </a:p>
                  </a:txBody>
                  <a:tcPr marL="74295" marR="74295" anchor="ctr"/>
                </a:tc>
                <a:tc>
                  <a:txBody>
                    <a:bodyPr/>
                    <a:lstStyle/>
                    <a:p>
                      <a:pPr algn="ctr"/>
                      <a:r>
                        <a:rPr lang="en-US" dirty="0"/>
                        <a:t>2</a:t>
                      </a:r>
                    </a:p>
                  </a:txBody>
                  <a:tcPr marL="74295" marR="74295" anchor="ctr"/>
                </a:tc>
                <a:tc>
                  <a:txBody>
                    <a:bodyPr/>
                    <a:lstStyle/>
                    <a:p>
                      <a:pPr algn="ctr"/>
                      <a:r>
                        <a:rPr lang="en-US" dirty="0"/>
                        <a:t>3</a:t>
                      </a:r>
                    </a:p>
                  </a:txBody>
                  <a:tcPr marL="74295" marR="74295" anchor="ctr"/>
                </a:tc>
                <a:tc>
                  <a:txBody>
                    <a:bodyPr/>
                    <a:lstStyle/>
                    <a:p>
                      <a:pPr algn="ctr"/>
                      <a:r>
                        <a:rPr lang="en-US" dirty="0"/>
                        <a:t>4</a:t>
                      </a:r>
                    </a:p>
                  </a:txBody>
                  <a:tcPr marL="74295" marR="74295" anchor="ctr"/>
                </a:tc>
                <a:tc>
                  <a:txBody>
                    <a:bodyPr/>
                    <a:lstStyle/>
                    <a:p>
                      <a:pPr algn="ctr"/>
                      <a:r>
                        <a:rPr lang="en-US" dirty="0"/>
                        <a:t>5</a:t>
                      </a:r>
                    </a:p>
                  </a:txBody>
                  <a:tcPr marL="74295" marR="74295" anchor="ctr"/>
                </a:tc>
                <a:tc>
                  <a:txBody>
                    <a:bodyPr/>
                    <a:lstStyle/>
                    <a:p>
                      <a:pPr algn="ctr"/>
                      <a:r>
                        <a:rPr lang="en-US" dirty="0"/>
                        <a:t>6</a:t>
                      </a:r>
                    </a:p>
                  </a:txBody>
                  <a:tcPr marL="74295" marR="74295" anchor="ctr"/>
                </a:tc>
                <a:tc>
                  <a:txBody>
                    <a:bodyPr/>
                    <a:lstStyle/>
                    <a:p>
                      <a:pPr algn="ctr"/>
                      <a:r>
                        <a:rPr lang="en-US" dirty="0"/>
                        <a:t>7</a:t>
                      </a:r>
                    </a:p>
                  </a:txBody>
                  <a:tcPr marL="74295" marR="74295" anchor="ctr"/>
                </a:tc>
                <a:tc>
                  <a:txBody>
                    <a:bodyPr/>
                    <a:lstStyle/>
                    <a:p>
                      <a:pPr algn="ctr"/>
                      <a:r>
                        <a:rPr lang="en-US" dirty="0"/>
                        <a:t>8</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1"/>
                  </a:ext>
                </a:extLst>
              </a:tr>
              <a:tr h="531056">
                <a:tc>
                  <a:txBody>
                    <a:bodyPr/>
                    <a:lstStyle/>
                    <a:p>
                      <a:pPr algn="ctr"/>
                      <a:r>
                        <a:rPr lang="en-US" dirty="0">
                          <a:solidFill>
                            <a:schemeClr val="accent2">
                              <a:lumMod val="75000"/>
                            </a:schemeClr>
                          </a:solidFill>
                        </a:rPr>
                        <a:t>2</a:t>
                      </a:r>
                    </a:p>
                  </a:txBody>
                  <a:tcPr marL="74295" marR="74295" anchor="ctr"/>
                </a:tc>
                <a:tc>
                  <a:txBody>
                    <a:bodyPr/>
                    <a:lstStyle/>
                    <a:p>
                      <a:pPr algn="ctr"/>
                      <a:r>
                        <a:rPr lang="en-US" dirty="0"/>
                        <a:t>2</a:t>
                      </a:r>
                    </a:p>
                  </a:txBody>
                  <a:tcPr marL="74295" marR="74295" anchor="ctr"/>
                </a:tc>
                <a:tc>
                  <a:txBody>
                    <a:bodyPr/>
                    <a:lstStyle/>
                    <a:p>
                      <a:pPr algn="ctr"/>
                      <a:r>
                        <a:rPr lang="en-US" dirty="0"/>
                        <a:t>4</a:t>
                      </a:r>
                    </a:p>
                  </a:txBody>
                  <a:tcPr marL="74295" marR="74295" anchor="ctr"/>
                </a:tc>
                <a:tc>
                  <a:txBody>
                    <a:bodyPr/>
                    <a:lstStyle/>
                    <a:p>
                      <a:pPr algn="ctr"/>
                      <a:r>
                        <a:rPr lang="en-US" dirty="0"/>
                        <a:t>6</a:t>
                      </a:r>
                    </a:p>
                  </a:txBody>
                  <a:tcPr marL="74295" marR="74295" anchor="ctr"/>
                </a:tc>
                <a:tc>
                  <a:txBody>
                    <a:bodyPr/>
                    <a:lstStyle/>
                    <a:p>
                      <a:pPr algn="ctr"/>
                      <a:r>
                        <a:rPr lang="en-US" dirty="0"/>
                        <a:t>8</a:t>
                      </a:r>
                    </a:p>
                  </a:txBody>
                  <a:tcPr marL="74295" marR="74295" anchor="ctr"/>
                </a:tc>
                <a:tc>
                  <a:txBody>
                    <a:bodyPr/>
                    <a:lstStyle/>
                    <a:p>
                      <a:pPr algn="ctr"/>
                      <a:r>
                        <a:rPr lang="en-US" dirty="0"/>
                        <a:t>1</a:t>
                      </a:r>
                    </a:p>
                  </a:txBody>
                  <a:tcPr marL="74295" marR="74295" anchor="ctr"/>
                </a:tc>
                <a:tc>
                  <a:txBody>
                    <a:bodyPr/>
                    <a:lstStyle/>
                    <a:p>
                      <a:pPr algn="ctr"/>
                      <a:r>
                        <a:rPr lang="en-US" dirty="0"/>
                        <a:t>3</a:t>
                      </a:r>
                    </a:p>
                  </a:txBody>
                  <a:tcPr marL="74295" marR="74295" anchor="ctr"/>
                </a:tc>
                <a:tc>
                  <a:txBody>
                    <a:bodyPr/>
                    <a:lstStyle/>
                    <a:p>
                      <a:pPr algn="ctr"/>
                      <a:r>
                        <a:rPr lang="en-US" dirty="0"/>
                        <a:t>5</a:t>
                      </a:r>
                    </a:p>
                  </a:txBody>
                  <a:tcPr marL="74295" marR="74295" anchor="ctr"/>
                </a:tc>
                <a:tc>
                  <a:txBody>
                    <a:bodyPr/>
                    <a:lstStyle/>
                    <a:p>
                      <a:pPr algn="ctr"/>
                      <a:r>
                        <a:rPr lang="en-US" dirty="0"/>
                        <a:t>7</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2"/>
                  </a:ext>
                </a:extLst>
              </a:tr>
              <a:tr h="531056">
                <a:tc>
                  <a:txBody>
                    <a:bodyPr/>
                    <a:lstStyle/>
                    <a:p>
                      <a:pPr algn="ctr"/>
                      <a:r>
                        <a:rPr lang="en-US" dirty="0">
                          <a:solidFill>
                            <a:schemeClr val="accent2">
                              <a:lumMod val="75000"/>
                            </a:schemeClr>
                          </a:solidFill>
                        </a:rPr>
                        <a:t>3</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tc>
                  <a:txBody>
                    <a:bodyPr/>
                    <a:lstStyle/>
                    <a:p>
                      <a:pPr algn="ctr"/>
                      <a:r>
                        <a:rPr lang="en-US" dirty="0"/>
                        <a:t>3</a:t>
                      </a:r>
                    </a:p>
                  </a:txBody>
                  <a:tcPr marL="74295" marR="74295" anchor="ctr"/>
                </a:tc>
                <a:tc>
                  <a:txBody>
                    <a:bodyPr/>
                    <a:lstStyle/>
                    <a:p>
                      <a:pPr algn="ctr"/>
                      <a:r>
                        <a:rPr lang="en-US" dirty="0"/>
                        <a:t>6</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3"/>
                  </a:ext>
                </a:extLst>
              </a:tr>
              <a:tr h="531056">
                <a:tc>
                  <a:txBody>
                    <a:bodyPr/>
                    <a:lstStyle/>
                    <a:p>
                      <a:pPr algn="ctr"/>
                      <a:r>
                        <a:rPr lang="en-US" dirty="0">
                          <a:solidFill>
                            <a:schemeClr val="accent2">
                              <a:lumMod val="75000"/>
                            </a:schemeClr>
                          </a:solidFill>
                        </a:rPr>
                        <a:t>4</a:t>
                      </a:r>
                    </a:p>
                  </a:txBody>
                  <a:tcPr marL="74295" marR="74295" anchor="ctr"/>
                </a:tc>
                <a:tc>
                  <a:txBody>
                    <a:bodyPr/>
                    <a:lstStyle/>
                    <a:p>
                      <a:pPr algn="ctr"/>
                      <a:r>
                        <a:rPr lang="en-US" dirty="0"/>
                        <a:t>4</a:t>
                      </a:r>
                    </a:p>
                  </a:txBody>
                  <a:tcPr marL="74295" marR="74295" anchor="ctr"/>
                </a:tc>
                <a:tc>
                  <a:txBody>
                    <a:bodyPr/>
                    <a:lstStyle/>
                    <a:p>
                      <a:pPr algn="ctr"/>
                      <a:r>
                        <a:rPr lang="en-US" dirty="0"/>
                        <a:t>8</a:t>
                      </a:r>
                    </a:p>
                  </a:txBody>
                  <a:tcPr marL="74295" marR="74295" anchor="ctr"/>
                </a:tc>
                <a:tc>
                  <a:txBody>
                    <a:bodyPr/>
                    <a:lstStyle/>
                    <a:p>
                      <a:pPr algn="ctr"/>
                      <a:r>
                        <a:rPr lang="en-US" dirty="0"/>
                        <a:t>3</a:t>
                      </a:r>
                    </a:p>
                  </a:txBody>
                  <a:tcPr marL="74295" marR="74295" anchor="ctr"/>
                </a:tc>
                <a:tc>
                  <a:txBody>
                    <a:bodyPr/>
                    <a:lstStyle/>
                    <a:p>
                      <a:pPr algn="ctr"/>
                      <a:r>
                        <a:rPr lang="en-US" dirty="0"/>
                        <a:t>7</a:t>
                      </a:r>
                    </a:p>
                  </a:txBody>
                  <a:tcPr marL="74295" marR="74295" anchor="ctr"/>
                </a:tc>
                <a:tc>
                  <a:txBody>
                    <a:bodyPr/>
                    <a:lstStyle/>
                    <a:p>
                      <a:pPr algn="ctr"/>
                      <a:r>
                        <a:rPr lang="en-US" dirty="0"/>
                        <a:t>2</a:t>
                      </a:r>
                    </a:p>
                  </a:txBody>
                  <a:tcPr marL="74295" marR="74295" anchor="ctr"/>
                </a:tc>
                <a:tc>
                  <a:txBody>
                    <a:bodyPr/>
                    <a:lstStyle/>
                    <a:p>
                      <a:pPr algn="ctr"/>
                      <a:r>
                        <a:rPr lang="en-US" dirty="0"/>
                        <a:t>6</a:t>
                      </a:r>
                    </a:p>
                  </a:txBody>
                  <a:tcPr marL="74295" marR="74295" anchor="ctr"/>
                </a:tc>
                <a:tc>
                  <a:txBody>
                    <a:bodyPr/>
                    <a:lstStyle/>
                    <a:p>
                      <a:pPr algn="ctr"/>
                      <a:r>
                        <a:rPr lang="en-US" dirty="0"/>
                        <a:t>1</a:t>
                      </a:r>
                    </a:p>
                  </a:txBody>
                  <a:tcPr marL="74295" marR="74295" anchor="ctr"/>
                </a:tc>
                <a:tc>
                  <a:txBody>
                    <a:bodyPr/>
                    <a:lstStyle/>
                    <a:p>
                      <a:pPr algn="ctr"/>
                      <a:r>
                        <a:rPr lang="en-US" dirty="0"/>
                        <a:t>5</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4"/>
                  </a:ext>
                </a:extLst>
              </a:tr>
              <a:tr h="531056">
                <a:tc>
                  <a:txBody>
                    <a:bodyPr/>
                    <a:lstStyle/>
                    <a:p>
                      <a:pPr algn="ctr"/>
                      <a:r>
                        <a:rPr lang="en-US" dirty="0">
                          <a:solidFill>
                            <a:schemeClr val="accent2">
                              <a:lumMod val="75000"/>
                            </a:schemeClr>
                          </a:solidFill>
                        </a:rPr>
                        <a:t>5</a:t>
                      </a:r>
                    </a:p>
                  </a:txBody>
                  <a:tcPr marL="74295" marR="74295" anchor="ctr"/>
                </a:tc>
                <a:tc>
                  <a:txBody>
                    <a:bodyPr/>
                    <a:lstStyle/>
                    <a:p>
                      <a:pPr algn="ctr"/>
                      <a:r>
                        <a:rPr lang="en-US" dirty="0"/>
                        <a:t>5</a:t>
                      </a:r>
                    </a:p>
                  </a:txBody>
                  <a:tcPr marL="74295" marR="74295" anchor="ctr"/>
                </a:tc>
                <a:tc>
                  <a:txBody>
                    <a:bodyPr/>
                    <a:lstStyle/>
                    <a:p>
                      <a:pPr algn="ctr"/>
                      <a:r>
                        <a:rPr lang="en-US" dirty="0"/>
                        <a:t>1</a:t>
                      </a:r>
                    </a:p>
                  </a:txBody>
                  <a:tcPr marL="74295" marR="74295" anchor="ctr"/>
                </a:tc>
                <a:tc>
                  <a:txBody>
                    <a:bodyPr/>
                    <a:lstStyle/>
                    <a:p>
                      <a:pPr algn="ctr"/>
                      <a:r>
                        <a:rPr lang="en-US" dirty="0"/>
                        <a:t>6</a:t>
                      </a:r>
                    </a:p>
                  </a:txBody>
                  <a:tcPr marL="74295" marR="74295" anchor="ctr"/>
                </a:tc>
                <a:tc>
                  <a:txBody>
                    <a:bodyPr/>
                    <a:lstStyle/>
                    <a:p>
                      <a:pPr algn="ctr"/>
                      <a:r>
                        <a:rPr lang="en-US" dirty="0"/>
                        <a:t>2</a:t>
                      </a:r>
                    </a:p>
                  </a:txBody>
                  <a:tcPr marL="74295" marR="74295" anchor="ctr"/>
                </a:tc>
                <a:tc>
                  <a:txBody>
                    <a:bodyPr/>
                    <a:lstStyle/>
                    <a:p>
                      <a:pPr algn="ctr"/>
                      <a:r>
                        <a:rPr lang="en-US" dirty="0"/>
                        <a:t>7</a:t>
                      </a:r>
                    </a:p>
                  </a:txBody>
                  <a:tcPr marL="74295" marR="74295" anchor="ctr"/>
                </a:tc>
                <a:tc>
                  <a:txBody>
                    <a:bodyPr/>
                    <a:lstStyle/>
                    <a:p>
                      <a:pPr algn="ctr"/>
                      <a:r>
                        <a:rPr lang="en-US" dirty="0"/>
                        <a:t>3</a:t>
                      </a:r>
                    </a:p>
                  </a:txBody>
                  <a:tcPr marL="74295" marR="74295" anchor="ctr"/>
                </a:tc>
                <a:tc>
                  <a:txBody>
                    <a:bodyPr/>
                    <a:lstStyle/>
                    <a:p>
                      <a:pPr algn="ctr"/>
                      <a:r>
                        <a:rPr lang="en-US" dirty="0"/>
                        <a:t>8</a:t>
                      </a:r>
                    </a:p>
                  </a:txBody>
                  <a:tcPr marL="74295" marR="74295" anchor="ctr"/>
                </a:tc>
                <a:tc>
                  <a:txBody>
                    <a:bodyPr/>
                    <a:lstStyle/>
                    <a:p>
                      <a:pPr algn="ctr"/>
                      <a:r>
                        <a:rPr lang="en-US" dirty="0"/>
                        <a:t>4</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5"/>
                  </a:ext>
                </a:extLst>
              </a:tr>
              <a:tr h="531056">
                <a:tc>
                  <a:txBody>
                    <a:bodyPr/>
                    <a:lstStyle/>
                    <a:p>
                      <a:pPr algn="ctr"/>
                      <a:r>
                        <a:rPr lang="en-US" dirty="0">
                          <a:solidFill>
                            <a:schemeClr val="accent2">
                              <a:lumMod val="75000"/>
                            </a:schemeClr>
                          </a:solidFill>
                        </a:rPr>
                        <a:t>6</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tc>
                  <a:txBody>
                    <a:bodyPr/>
                    <a:lstStyle/>
                    <a:p>
                      <a:pPr algn="ctr"/>
                      <a:r>
                        <a:rPr lang="en-US" dirty="0"/>
                        <a:t>6</a:t>
                      </a:r>
                    </a:p>
                  </a:txBody>
                  <a:tcPr marL="74295" marR="74295" anchor="ctr"/>
                </a:tc>
                <a:tc>
                  <a:txBody>
                    <a:bodyPr/>
                    <a:lstStyle/>
                    <a:p>
                      <a:pPr algn="ctr"/>
                      <a:r>
                        <a:rPr lang="en-US" dirty="0"/>
                        <a:t>3</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6"/>
                  </a:ext>
                </a:extLst>
              </a:tr>
              <a:tr h="531056">
                <a:tc>
                  <a:txBody>
                    <a:bodyPr/>
                    <a:lstStyle/>
                    <a:p>
                      <a:pPr algn="ctr"/>
                      <a:r>
                        <a:rPr lang="en-US" dirty="0">
                          <a:solidFill>
                            <a:schemeClr val="accent2">
                              <a:lumMod val="75000"/>
                            </a:schemeClr>
                          </a:solidFill>
                        </a:rPr>
                        <a:t>7</a:t>
                      </a:r>
                    </a:p>
                  </a:txBody>
                  <a:tcPr marL="74295" marR="74295" anchor="ctr"/>
                </a:tc>
                <a:tc>
                  <a:txBody>
                    <a:bodyPr/>
                    <a:lstStyle/>
                    <a:p>
                      <a:pPr algn="ctr"/>
                      <a:r>
                        <a:rPr lang="en-US" dirty="0"/>
                        <a:t>7</a:t>
                      </a:r>
                    </a:p>
                  </a:txBody>
                  <a:tcPr marL="74295" marR="74295" anchor="ctr"/>
                </a:tc>
                <a:tc>
                  <a:txBody>
                    <a:bodyPr/>
                    <a:lstStyle/>
                    <a:p>
                      <a:pPr algn="ctr"/>
                      <a:r>
                        <a:rPr lang="en-US" dirty="0"/>
                        <a:t>5</a:t>
                      </a:r>
                    </a:p>
                  </a:txBody>
                  <a:tcPr marL="74295" marR="74295" anchor="ctr"/>
                </a:tc>
                <a:tc>
                  <a:txBody>
                    <a:bodyPr/>
                    <a:lstStyle/>
                    <a:p>
                      <a:pPr algn="ctr"/>
                      <a:r>
                        <a:rPr lang="en-US" dirty="0"/>
                        <a:t>3</a:t>
                      </a:r>
                    </a:p>
                  </a:txBody>
                  <a:tcPr marL="74295" marR="74295" anchor="ctr"/>
                </a:tc>
                <a:tc>
                  <a:txBody>
                    <a:bodyPr/>
                    <a:lstStyle/>
                    <a:p>
                      <a:pPr algn="ctr"/>
                      <a:r>
                        <a:rPr lang="en-US" dirty="0"/>
                        <a:t>1</a:t>
                      </a:r>
                    </a:p>
                  </a:txBody>
                  <a:tcPr marL="74295" marR="74295" anchor="ctr"/>
                </a:tc>
                <a:tc>
                  <a:txBody>
                    <a:bodyPr/>
                    <a:lstStyle/>
                    <a:p>
                      <a:pPr algn="ctr"/>
                      <a:r>
                        <a:rPr lang="en-US" dirty="0"/>
                        <a:t>8</a:t>
                      </a:r>
                    </a:p>
                  </a:txBody>
                  <a:tcPr marL="74295" marR="74295" anchor="ctr"/>
                </a:tc>
                <a:tc>
                  <a:txBody>
                    <a:bodyPr/>
                    <a:lstStyle/>
                    <a:p>
                      <a:pPr algn="ctr"/>
                      <a:r>
                        <a:rPr lang="en-US" dirty="0"/>
                        <a:t>6</a:t>
                      </a:r>
                    </a:p>
                  </a:txBody>
                  <a:tcPr marL="74295" marR="74295" anchor="ctr"/>
                </a:tc>
                <a:tc>
                  <a:txBody>
                    <a:bodyPr/>
                    <a:lstStyle/>
                    <a:p>
                      <a:pPr algn="ctr"/>
                      <a:r>
                        <a:rPr lang="en-US" dirty="0"/>
                        <a:t>4</a:t>
                      </a:r>
                    </a:p>
                  </a:txBody>
                  <a:tcPr marL="74295" marR="74295" anchor="ctr"/>
                </a:tc>
                <a:tc>
                  <a:txBody>
                    <a:bodyPr/>
                    <a:lstStyle/>
                    <a:p>
                      <a:pPr algn="ctr"/>
                      <a:r>
                        <a:rPr lang="en-US" dirty="0"/>
                        <a:t>2</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7"/>
                  </a:ext>
                </a:extLst>
              </a:tr>
              <a:tr h="531056">
                <a:tc>
                  <a:txBody>
                    <a:bodyPr/>
                    <a:lstStyle/>
                    <a:p>
                      <a:pPr algn="ctr"/>
                      <a:r>
                        <a:rPr lang="en-US" dirty="0">
                          <a:solidFill>
                            <a:schemeClr val="accent2">
                              <a:lumMod val="75000"/>
                            </a:schemeClr>
                          </a:solidFill>
                        </a:rPr>
                        <a:t>8</a:t>
                      </a:r>
                    </a:p>
                  </a:txBody>
                  <a:tcPr marL="74295" marR="74295" anchor="ctr"/>
                </a:tc>
                <a:tc>
                  <a:txBody>
                    <a:bodyPr/>
                    <a:lstStyle/>
                    <a:p>
                      <a:pPr algn="ctr"/>
                      <a:r>
                        <a:rPr lang="en-US" dirty="0"/>
                        <a:t>8</a:t>
                      </a:r>
                    </a:p>
                  </a:txBody>
                  <a:tcPr marL="74295" marR="74295" anchor="ctr"/>
                </a:tc>
                <a:tc>
                  <a:txBody>
                    <a:bodyPr/>
                    <a:lstStyle/>
                    <a:p>
                      <a:pPr algn="ctr"/>
                      <a:r>
                        <a:rPr lang="en-US" dirty="0"/>
                        <a:t>7</a:t>
                      </a:r>
                    </a:p>
                  </a:txBody>
                  <a:tcPr marL="74295" marR="74295" anchor="ctr"/>
                </a:tc>
                <a:tc>
                  <a:txBody>
                    <a:bodyPr/>
                    <a:lstStyle/>
                    <a:p>
                      <a:pPr algn="ctr"/>
                      <a:r>
                        <a:rPr lang="en-US" dirty="0"/>
                        <a:t>6</a:t>
                      </a:r>
                    </a:p>
                  </a:txBody>
                  <a:tcPr marL="74295" marR="74295" anchor="ctr"/>
                </a:tc>
                <a:tc>
                  <a:txBody>
                    <a:bodyPr/>
                    <a:lstStyle/>
                    <a:p>
                      <a:pPr algn="ctr"/>
                      <a:r>
                        <a:rPr lang="en-US" dirty="0"/>
                        <a:t>5</a:t>
                      </a:r>
                    </a:p>
                  </a:txBody>
                  <a:tcPr marL="74295" marR="74295" anchor="ctr"/>
                </a:tc>
                <a:tc>
                  <a:txBody>
                    <a:bodyPr/>
                    <a:lstStyle/>
                    <a:p>
                      <a:pPr algn="ctr"/>
                      <a:r>
                        <a:rPr lang="en-US" dirty="0"/>
                        <a:t>4</a:t>
                      </a:r>
                    </a:p>
                  </a:txBody>
                  <a:tcPr marL="74295" marR="74295" anchor="ctr"/>
                </a:tc>
                <a:tc>
                  <a:txBody>
                    <a:bodyPr/>
                    <a:lstStyle/>
                    <a:p>
                      <a:pPr algn="ctr"/>
                      <a:r>
                        <a:rPr lang="en-US" dirty="0"/>
                        <a:t>3</a:t>
                      </a:r>
                    </a:p>
                  </a:txBody>
                  <a:tcPr marL="74295" marR="74295" anchor="ctr"/>
                </a:tc>
                <a:tc>
                  <a:txBody>
                    <a:bodyPr/>
                    <a:lstStyle/>
                    <a:p>
                      <a:pPr algn="ctr"/>
                      <a:r>
                        <a:rPr lang="en-US" dirty="0"/>
                        <a:t>2</a:t>
                      </a:r>
                    </a:p>
                  </a:txBody>
                  <a:tcPr marL="74295" marR="74295" anchor="ctr"/>
                </a:tc>
                <a:tc>
                  <a:txBody>
                    <a:bodyPr/>
                    <a:lstStyle/>
                    <a:p>
                      <a:pPr algn="ctr"/>
                      <a:r>
                        <a:rPr lang="en-US" dirty="0"/>
                        <a:t>1</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8"/>
                  </a:ext>
                </a:extLst>
              </a:tr>
              <a:tr h="531056">
                <a:tc>
                  <a:txBody>
                    <a:bodyPr/>
                    <a:lstStyle/>
                    <a:p>
                      <a:pPr algn="ctr"/>
                      <a:r>
                        <a:rPr lang="en-US" dirty="0">
                          <a:solidFill>
                            <a:schemeClr val="accent2">
                              <a:lumMod val="75000"/>
                            </a:schemeClr>
                          </a:solidFill>
                        </a:rPr>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tc>
                  <a:txBody>
                    <a:bodyPr/>
                    <a:lstStyle/>
                    <a:p>
                      <a:pPr algn="ctr"/>
                      <a:r>
                        <a:rPr lang="en-US" dirty="0"/>
                        <a:t>9</a:t>
                      </a:r>
                    </a:p>
                  </a:txBody>
                  <a:tcPr marL="74295" marR="74295" anchor="ctr"/>
                </a:tc>
                <a:extLst>
                  <a:ext uri="{0D108BD9-81ED-4DB2-BD59-A6C34878D82A}">
                    <a16:rowId xmlns:a16="http://schemas.microsoft.com/office/drawing/2014/main" xmlns="" val="10009"/>
                  </a:ext>
                </a:extLst>
              </a:tr>
            </a:tbl>
          </a:graphicData>
        </a:graphic>
      </p:graphicFrame>
      <p:cxnSp>
        <p:nvCxnSpPr>
          <p:cNvPr id="6" name="Straight Connector 5"/>
          <p:cNvCxnSpPr/>
          <p:nvPr/>
        </p:nvCxnSpPr>
        <p:spPr>
          <a:xfrm>
            <a:off x="3857625" y="1690688"/>
            <a:ext cx="657225" cy="216620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514850" y="3845169"/>
            <a:ext cx="1314450" cy="10433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29300" y="4888524"/>
            <a:ext cx="2495550" cy="5509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57625" y="1690688"/>
            <a:ext cx="2557364" cy="5543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409865" y="2245011"/>
            <a:ext cx="1245082" cy="10657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654947" y="3310760"/>
            <a:ext cx="669903" cy="2128749"/>
          </a:xfrm>
          <a:prstGeom prst="line">
            <a:avLst/>
          </a:prstGeom>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3857625" y="1690688"/>
            <a:ext cx="4467225" cy="3748820"/>
            <a:chOff x="4747846" y="1690688"/>
            <a:chExt cx="5498123" cy="3748820"/>
          </a:xfrm>
        </p:grpSpPr>
        <p:cxnSp>
          <p:nvCxnSpPr>
            <p:cNvPr id="21" name="Straight Connector 20"/>
            <p:cNvCxnSpPr/>
            <p:nvPr/>
          </p:nvCxnSpPr>
          <p:spPr>
            <a:xfrm flipV="1">
              <a:off x="4747846" y="1690688"/>
              <a:ext cx="808892" cy="5543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747846" y="2245010"/>
              <a:ext cx="4673627" cy="31944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9421473" y="4888523"/>
              <a:ext cx="824496" cy="5509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5556738" y="1690688"/>
              <a:ext cx="4689231" cy="31978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31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dissolve">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1651000" y="719666"/>
          <a:ext cx="6604000" cy="5223930"/>
        </p:xfrm>
        <a:graphic>
          <a:graphicData uri="http://schemas.openxmlformats.org/drawingml/2006/table">
            <a:tbl>
              <a:tblPr firstRow="1" bandRow="1">
                <a:tableStyleId>{5940675A-B579-460E-94D1-54222C63F5DA}</a:tableStyleId>
              </a:tblPr>
              <a:tblGrid>
                <a:gridCol w="660400">
                  <a:extLst>
                    <a:ext uri="{9D8B030D-6E8A-4147-A177-3AD203B41FA5}">
                      <a16:colId xmlns:a16="http://schemas.microsoft.com/office/drawing/2014/main" xmlns="" val="20000"/>
                    </a:ext>
                  </a:extLst>
                </a:gridCol>
                <a:gridCol w="660400">
                  <a:extLst>
                    <a:ext uri="{9D8B030D-6E8A-4147-A177-3AD203B41FA5}">
                      <a16:colId xmlns:a16="http://schemas.microsoft.com/office/drawing/2014/main" xmlns="" val="20001"/>
                    </a:ext>
                  </a:extLst>
                </a:gridCol>
                <a:gridCol w="660400">
                  <a:extLst>
                    <a:ext uri="{9D8B030D-6E8A-4147-A177-3AD203B41FA5}">
                      <a16:colId xmlns:a16="http://schemas.microsoft.com/office/drawing/2014/main" xmlns="" val="20002"/>
                    </a:ext>
                  </a:extLst>
                </a:gridCol>
                <a:gridCol w="660400">
                  <a:extLst>
                    <a:ext uri="{9D8B030D-6E8A-4147-A177-3AD203B41FA5}">
                      <a16:colId xmlns:a16="http://schemas.microsoft.com/office/drawing/2014/main" xmlns="" val="20003"/>
                    </a:ext>
                  </a:extLst>
                </a:gridCol>
                <a:gridCol w="660400">
                  <a:extLst>
                    <a:ext uri="{9D8B030D-6E8A-4147-A177-3AD203B41FA5}">
                      <a16:colId xmlns:a16="http://schemas.microsoft.com/office/drawing/2014/main" xmlns="" val="20004"/>
                    </a:ext>
                  </a:extLst>
                </a:gridCol>
                <a:gridCol w="660400">
                  <a:extLst>
                    <a:ext uri="{9D8B030D-6E8A-4147-A177-3AD203B41FA5}">
                      <a16:colId xmlns:a16="http://schemas.microsoft.com/office/drawing/2014/main" xmlns="" val="20005"/>
                    </a:ext>
                  </a:extLst>
                </a:gridCol>
                <a:gridCol w="660400">
                  <a:extLst>
                    <a:ext uri="{9D8B030D-6E8A-4147-A177-3AD203B41FA5}">
                      <a16:colId xmlns:a16="http://schemas.microsoft.com/office/drawing/2014/main" xmlns="" val="20006"/>
                    </a:ext>
                  </a:extLst>
                </a:gridCol>
                <a:gridCol w="660400">
                  <a:extLst>
                    <a:ext uri="{9D8B030D-6E8A-4147-A177-3AD203B41FA5}">
                      <a16:colId xmlns:a16="http://schemas.microsoft.com/office/drawing/2014/main" xmlns="" val="20007"/>
                    </a:ext>
                  </a:extLst>
                </a:gridCol>
                <a:gridCol w="660400">
                  <a:extLst>
                    <a:ext uri="{9D8B030D-6E8A-4147-A177-3AD203B41FA5}">
                      <a16:colId xmlns:a16="http://schemas.microsoft.com/office/drawing/2014/main" xmlns="" val="20008"/>
                    </a:ext>
                  </a:extLst>
                </a:gridCol>
                <a:gridCol w="660400">
                  <a:extLst>
                    <a:ext uri="{9D8B030D-6E8A-4147-A177-3AD203B41FA5}">
                      <a16:colId xmlns:a16="http://schemas.microsoft.com/office/drawing/2014/main" xmlns="" val="20009"/>
                    </a:ext>
                  </a:extLst>
                </a:gridCol>
              </a:tblGrid>
              <a:tr h="522393">
                <a:tc>
                  <a:txBody>
                    <a:bodyPr/>
                    <a:lstStyle/>
                    <a:p>
                      <a:pPr algn="ctr"/>
                      <a:r>
                        <a:rPr lang="en-US" dirty="0">
                          <a:solidFill>
                            <a:srgbClr val="FF0000"/>
                          </a:solidFill>
                          <a:latin typeface="Bookman Old Style" panose="02050604050505020204" pitchFamily="18" charset="0"/>
                        </a:rPr>
                        <a:t>0</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1</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2</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3</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4</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5</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6</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7</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8</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solidFill>
                            <a:srgbClr val="FF0000"/>
                          </a:solidFill>
                          <a:latin typeface="Bookman Old Style" panose="02050604050505020204" pitchFamily="18" charset="0"/>
                        </a:rPr>
                        <a:t>9</a:t>
                      </a:r>
                      <a:endParaRPr lang="en-IN" dirty="0">
                        <a:solidFill>
                          <a:srgbClr val="FF0000"/>
                        </a:solidFill>
                        <a:latin typeface="Bookman Old Style" panose="02050604050505020204" pitchFamily="18" charset="0"/>
                      </a:endParaRPr>
                    </a:p>
                  </a:txBody>
                  <a:tcPr marL="74295" marR="74295"/>
                </a:tc>
                <a:extLst>
                  <a:ext uri="{0D108BD9-81ED-4DB2-BD59-A6C34878D82A}">
                    <a16:rowId xmlns:a16="http://schemas.microsoft.com/office/drawing/2014/main" xmlns="" val="10000"/>
                  </a:ext>
                </a:extLst>
              </a:tr>
              <a:tr h="522393">
                <a:tc>
                  <a:txBody>
                    <a:bodyPr/>
                    <a:lstStyle/>
                    <a:p>
                      <a:pPr algn="ctr"/>
                      <a:r>
                        <a:rPr lang="en-US" dirty="0">
                          <a:solidFill>
                            <a:srgbClr val="FF0000"/>
                          </a:solidFill>
                          <a:latin typeface="Bookman Old Style" panose="02050604050505020204" pitchFamily="18" charset="0"/>
                        </a:rPr>
                        <a:t>1</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1"/>
                  </a:ext>
                </a:extLst>
              </a:tr>
              <a:tr h="522393">
                <a:tc>
                  <a:txBody>
                    <a:bodyPr/>
                    <a:lstStyle/>
                    <a:p>
                      <a:pPr algn="ctr"/>
                      <a:r>
                        <a:rPr lang="en-US" dirty="0">
                          <a:solidFill>
                            <a:srgbClr val="FF0000"/>
                          </a:solidFill>
                          <a:latin typeface="Bookman Old Style" panose="02050604050505020204" pitchFamily="18" charset="0"/>
                        </a:rPr>
                        <a:t>2</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2"/>
                  </a:ext>
                </a:extLst>
              </a:tr>
              <a:tr h="522393">
                <a:tc>
                  <a:txBody>
                    <a:bodyPr/>
                    <a:lstStyle/>
                    <a:p>
                      <a:pPr algn="ctr"/>
                      <a:r>
                        <a:rPr lang="en-US" dirty="0">
                          <a:solidFill>
                            <a:srgbClr val="FF0000"/>
                          </a:solidFill>
                          <a:latin typeface="Bookman Old Style" panose="02050604050505020204" pitchFamily="18" charset="0"/>
                        </a:rPr>
                        <a:t>3</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3"/>
                  </a:ext>
                </a:extLst>
              </a:tr>
              <a:tr h="522393">
                <a:tc>
                  <a:txBody>
                    <a:bodyPr/>
                    <a:lstStyle/>
                    <a:p>
                      <a:pPr algn="ctr"/>
                      <a:r>
                        <a:rPr lang="en-US" dirty="0">
                          <a:solidFill>
                            <a:srgbClr val="FF0000"/>
                          </a:solidFill>
                          <a:latin typeface="Bookman Old Style" panose="02050604050505020204" pitchFamily="18" charset="0"/>
                        </a:rPr>
                        <a:t>4</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4"/>
                  </a:ext>
                </a:extLst>
              </a:tr>
              <a:tr h="522393">
                <a:tc>
                  <a:txBody>
                    <a:bodyPr/>
                    <a:lstStyle/>
                    <a:p>
                      <a:pPr algn="ctr"/>
                      <a:r>
                        <a:rPr lang="en-US" dirty="0">
                          <a:solidFill>
                            <a:srgbClr val="FF0000"/>
                          </a:solidFill>
                          <a:latin typeface="Bookman Old Style" panose="02050604050505020204" pitchFamily="18" charset="0"/>
                        </a:rPr>
                        <a:t>5</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5"/>
                  </a:ext>
                </a:extLst>
              </a:tr>
              <a:tr h="522393">
                <a:tc>
                  <a:txBody>
                    <a:bodyPr/>
                    <a:lstStyle/>
                    <a:p>
                      <a:pPr algn="ctr"/>
                      <a:r>
                        <a:rPr lang="en-US" dirty="0">
                          <a:solidFill>
                            <a:srgbClr val="FF0000"/>
                          </a:solidFill>
                          <a:latin typeface="Bookman Old Style" panose="02050604050505020204" pitchFamily="18" charset="0"/>
                        </a:rPr>
                        <a:t>6</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6"/>
                  </a:ext>
                </a:extLst>
              </a:tr>
              <a:tr h="522393">
                <a:tc>
                  <a:txBody>
                    <a:bodyPr/>
                    <a:lstStyle/>
                    <a:p>
                      <a:pPr algn="ctr"/>
                      <a:r>
                        <a:rPr lang="en-US" dirty="0">
                          <a:solidFill>
                            <a:srgbClr val="FF0000"/>
                          </a:solidFill>
                          <a:latin typeface="Bookman Old Style" panose="02050604050505020204" pitchFamily="18" charset="0"/>
                        </a:rPr>
                        <a:t>7</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7"/>
                  </a:ext>
                </a:extLst>
              </a:tr>
              <a:tr h="522393">
                <a:tc>
                  <a:txBody>
                    <a:bodyPr/>
                    <a:lstStyle/>
                    <a:p>
                      <a:pPr algn="ctr"/>
                      <a:r>
                        <a:rPr lang="en-US" dirty="0">
                          <a:solidFill>
                            <a:srgbClr val="FF0000"/>
                          </a:solidFill>
                          <a:latin typeface="Bookman Old Style" panose="02050604050505020204" pitchFamily="18" charset="0"/>
                        </a:rPr>
                        <a:t>8</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8</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7</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6</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5</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4</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3</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2</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1</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8"/>
                  </a:ext>
                </a:extLst>
              </a:tr>
              <a:tr h="522393">
                <a:tc>
                  <a:txBody>
                    <a:bodyPr/>
                    <a:lstStyle/>
                    <a:p>
                      <a:pPr algn="ctr"/>
                      <a:r>
                        <a:rPr lang="en-US" dirty="0">
                          <a:solidFill>
                            <a:srgbClr val="FF0000"/>
                          </a:solidFill>
                          <a:latin typeface="Bookman Old Style" panose="02050604050505020204" pitchFamily="18" charset="0"/>
                        </a:rPr>
                        <a:t>9</a:t>
                      </a:r>
                      <a:endParaRPr lang="en-IN" dirty="0">
                        <a:solidFill>
                          <a:srgbClr val="FF0000"/>
                        </a:solidFill>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tc>
                  <a:txBody>
                    <a:bodyPr/>
                    <a:lstStyle/>
                    <a:p>
                      <a:pPr algn="ctr"/>
                      <a:r>
                        <a:rPr lang="en-US" dirty="0">
                          <a:latin typeface="Bookman Old Style" panose="02050604050505020204" pitchFamily="18" charset="0"/>
                        </a:rPr>
                        <a:t>9</a:t>
                      </a:r>
                      <a:endParaRPr lang="en-IN" dirty="0">
                        <a:latin typeface="Bookman Old Style" panose="02050604050505020204" pitchFamily="18" charset="0"/>
                      </a:endParaRPr>
                    </a:p>
                  </a:txBody>
                  <a:tcPr marL="74295" marR="74295"/>
                </a:tc>
                <a:extLst>
                  <a:ext uri="{0D108BD9-81ED-4DB2-BD59-A6C34878D82A}">
                    <a16:rowId xmlns:a16="http://schemas.microsoft.com/office/drawing/2014/main" xmlns="" val="10009"/>
                  </a:ext>
                </a:extLst>
              </a:tr>
            </a:tbl>
          </a:graphicData>
        </a:graphic>
      </p:graphicFrame>
      <p:cxnSp>
        <p:nvCxnSpPr>
          <p:cNvPr id="29" name="Straight Connector 28"/>
          <p:cNvCxnSpPr/>
          <p:nvPr/>
        </p:nvCxnSpPr>
        <p:spPr>
          <a:xfrm flipH="1">
            <a:off x="2634096" y="1413164"/>
            <a:ext cx="1317047" cy="1094509"/>
          </a:xfrm>
          <a:prstGeom prst="line">
            <a:avLst/>
          </a:prstGeom>
        </p:spPr>
        <p:style>
          <a:lnRef idx="3">
            <a:schemeClr val="accent4"/>
          </a:lnRef>
          <a:fillRef idx="0">
            <a:schemeClr val="accent4"/>
          </a:fillRef>
          <a:effectRef idx="2">
            <a:schemeClr val="accent4"/>
          </a:effectRef>
          <a:fontRef idx="minor">
            <a:schemeClr val="tx1"/>
          </a:fontRef>
        </p:style>
      </p:cxnSp>
      <p:cxnSp>
        <p:nvCxnSpPr>
          <p:cNvPr id="37" name="Straight Connector 36"/>
          <p:cNvCxnSpPr/>
          <p:nvPr/>
        </p:nvCxnSpPr>
        <p:spPr>
          <a:xfrm>
            <a:off x="2634096" y="2507674"/>
            <a:ext cx="1317047" cy="484909"/>
          </a:xfrm>
          <a:prstGeom prst="line">
            <a:avLst/>
          </a:prstGeom>
        </p:spPr>
        <p:style>
          <a:lnRef idx="3">
            <a:schemeClr val="accent4"/>
          </a:lnRef>
          <a:fillRef idx="0">
            <a:schemeClr val="accent4"/>
          </a:fillRef>
          <a:effectRef idx="2">
            <a:schemeClr val="accent4"/>
          </a:effectRef>
          <a:fontRef idx="minor">
            <a:schemeClr val="tx1"/>
          </a:fontRef>
        </p:style>
      </p:cxnSp>
      <p:cxnSp>
        <p:nvCxnSpPr>
          <p:cNvPr id="39" name="Straight Connector 38"/>
          <p:cNvCxnSpPr/>
          <p:nvPr/>
        </p:nvCxnSpPr>
        <p:spPr>
          <a:xfrm flipH="1">
            <a:off x="3298248" y="2978727"/>
            <a:ext cx="652895" cy="1052946"/>
          </a:xfrm>
          <a:prstGeom prst="line">
            <a:avLst/>
          </a:prstGeom>
        </p:spPr>
        <p:style>
          <a:lnRef idx="3">
            <a:schemeClr val="accent4"/>
          </a:lnRef>
          <a:fillRef idx="0">
            <a:schemeClr val="accent4"/>
          </a:fillRef>
          <a:effectRef idx="2">
            <a:schemeClr val="accent4"/>
          </a:effectRef>
          <a:fontRef idx="minor">
            <a:schemeClr val="tx1"/>
          </a:fontRef>
        </p:style>
      </p:cxnSp>
      <p:cxnSp>
        <p:nvCxnSpPr>
          <p:cNvPr id="41" name="Straight Connector 40"/>
          <p:cNvCxnSpPr/>
          <p:nvPr/>
        </p:nvCxnSpPr>
        <p:spPr>
          <a:xfrm>
            <a:off x="3298248" y="4045528"/>
            <a:ext cx="652895" cy="526473"/>
          </a:xfrm>
          <a:prstGeom prst="line">
            <a:avLst/>
          </a:prstGeom>
        </p:spPr>
        <p:style>
          <a:lnRef idx="3">
            <a:schemeClr val="accent4"/>
          </a:lnRef>
          <a:fillRef idx="0">
            <a:schemeClr val="accent4"/>
          </a:fillRef>
          <a:effectRef idx="2">
            <a:schemeClr val="accent4"/>
          </a:effectRef>
          <a:fontRef idx="minor">
            <a:schemeClr val="tx1"/>
          </a:fontRef>
        </p:style>
      </p:cxnSp>
      <p:cxnSp>
        <p:nvCxnSpPr>
          <p:cNvPr id="43" name="Straight Connector 42"/>
          <p:cNvCxnSpPr/>
          <p:nvPr/>
        </p:nvCxnSpPr>
        <p:spPr>
          <a:xfrm flipV="1">
            <a:off x="3951143" y="4031674"/>
            <a:ext cx="1362075" cy="540327"/>
          </a:xfrm>
          <a:prstGeom prst="line">
            <a:avLst/>
          </a:prstGeom>
        </p:spPr>
        <p:style>
          <a:lnRef idx="3">
            <a:schemeClr val="accent4"/>
          </a:lnRef>
          <a:fillRef idx="0">
            <a:schemeClr val="accent4"/>
          </a:fillRef>
          <a:effectRef idx="2">
            <a:schemeClr val="accent4"/>
          </a:effectRef>
          <a:fontRef idx="minor">
            <a:schemeClr val="tx1"/>
          </a:fontRef>
        </p:style>
      </p:cxnSp>
      <p:cxnSp>
        <p:nvCxnSpPr>
          <p:cNvPr id="45" name="Straight Connector 44"/>
          <p:cNvCxnSpPr/>
          <p:nvPr/>
        </p:nvCxnSpPr>
        <p:spPr>
          <a:xfrm>
            <a:off x="5301961" y="4045528"/>
            <a:ext cx="619125" cy="1025237"/>
          </a:xfrm>
          <a:prstGeom prst="line">
            <a:avLst/>
          </a:prstGeom>
        </p:spPr>
        <p:style>
          <a:lnRef idx="3">
            <a:schemeClr val="accent4"/>
          </a:lnRef>
          <a:fillRef idx="0">
            <a:schemeClr val="accent4"/>
          </a:fillRef>
          <a:effectRef idx="2">
            <a:schemeClr val="accent4"/>
          </a:effectRef>
          <a:fontRef idx="minor">
            <a:schemeClr val="tx1"/>
          </a:fontRef>
        </p:style>
      </p:cxnSp>
      <p:cxnSp>
        <p:nvCxnSpPr>
          <p:cNvPr id="47" name="Straight Connector 46"/>
          <p:cNvCxnSpPr/>
          <p:nvPr/>
        </p:nvCxnSpPr>
        <p:spPr>
          <a:xfrm flipV="1">
            <a:off x="5932343" y="4031674"/>
            <a:ext cx="1317048" cy="1039091"/>
          </a:xfrm>
          <a:prstGeom prst="line">
            <a:avLst/>
          </a:prstGeom>
        </p:spPr>
        <p:style>
          <a:lnRef idx="3">
            <a:schemeClr val="accent4"/>
          </a:lnRef>
          <a:fillRef idx="0">
            <a:schemeClr val="accent4"/>
          </a:fillRef>
          <a:effectRef idx="2">
            <a:schemeClr val="accent4"/>
          </a:effectRef>
          <a:fontRef idx="minor">
            <a:schemeClr val="tx1"/>
          </a:fontRef>
        </p:style>
      </p:cxnSp>
      <p:cxnSp>
        <p:nvCxnSpPr>
          <p:cNvPr id="49" name="Straight Connector 48"/>
          <p:cNvCxnSpPr/>
          <p:nvPr/>
        </p:nvCxnSpPr>
        <p:spPr>
          <a:xfrm>
            <a:off x="3951143" y="1413164"/>
            <a:ext cx="686667" cy="1094509"/>
          </a:xfrm>
          <a:prstGeom prst="line">
            <a:avLst/>
          </a:prstGeom>
        </p:spPr>
        <p:style>
          <a:lnRef idx="3">
            <a:schemeClr val="accent4"/>
          </a:lnRef>
          <a:fillRef idx="0">
            <a:schemeClr val="accent4"/>
          </a:fillRef>
          <a:effectRef idx="2">
            <a:schemeClr val="accent4"/>
          </a:effectRef>
          <a:fontRef idx="minor">
            <a:schemeClr val="tx1"/>
          </a:fontRef>
        </p:style>
      </p:cxnSp>
      <p:cxnSp>
        <p:nvCxnSpPr>
          <p:cNvPr id="51" name="Straight Connector 50"/>
          <p:cNvCxnSpPr/>
          <p:nvPr/>
        </p:nvCxnSpPr>
        <p:spPr>
          <a:xfrm flipV="1">
            <a:off x="4637809" y="1967345"/>
            <a:ext cx="1283277" cy="540328"/>
          </a:xfrm>
          <a:prstGeom prst="line">
            <a:avLst/>
          </a:prstGeom>
        </p:spPr>
        <p:style>
          <a:lnRef idx="3">
            <a:schemeClr val="accent4"/>
          </a:lnRef>
          <a:fillRef idx="0">
            <a:schemeClr val="accent4"/>
          </a:fillRef>
          <a:effectRef idx="2">
            <a:schemeClr val="accent4"/>
          </a:effectRef>
          <a:fontRef idx="minor">
            <a:schemeClr val="tx1"/>
          </a:fontRef>
        </p:style>
      </p:cxnSp>
      <p:cxnSp>
        <p:nvCxnSpPr>
          <p:cNvPr id="55" name="Straight Connector 54"/>
          <p:cNvCxnSpPr/>
          <p:nvPr/>
        </p:nvCxnSpPr>
        <p:spPr>
          <a:xfrm>
            <a:off x="5932343" y="1967345"/>
            <a:ext cx="697923" cy="540328"/>
          </a:xfrm>
          <a:prstGeom prst="line">
            <a:avLst/>
          </a:prstGeom>
        </p:spPr>
        <p:style>
          <a:lnRef idx="3">
            <a:schemeClr val="accent4"/>
          </a:lnRef>
          <a:fillRef idx="0">
            <a:schemeClr val="accent4"/>
          </a:fillRef>
          <a:effectRef idx="2">
            <a:schemeClr val="accent4"/>
          </a:effectRef>
          <a:fontRef idx="minor">
            <a:schemeClr val="tx1"/>
          </a:fontRef>
        </p:style>
      </p:cxnSp>
      <p:cxnSp>
        <p:nvCxnSpPr>
          <p:cNvPr id="57" name="Straight Connector 56"/>
          <p:cNvCxnSpPr/>
          <p:nvPr/>
        </p:nvCxnSpPr>
        <p:spPr>
          <a:xfrm flipH="1">
            <a:off x="5932343" y="2507674"/>
            <a:ext cx="697923" cy="1039091"/>
          </a:xfrm>
          <a:prstGeom prst="line">
            <a:avLst/>
          </a:prstGeom>
        </p:spPr>
        <p:style>
          <a:lnRef idx="3">
            <a:schemeClr val="accent4"/>
          </a:lnRef>
          <a:fillRef idx="0">
            <a:schemeClr val="accent4"/>
          </a:fillRef>
          <a:effectRef idx="2">
            <a:schemeClr val="accent4"/>
          </a:effectRef>
          <a:fontRef idx="minor">
            <a:schemeClr val="tx1"/>
          </a:fontRef>
        </p:style>
      </p:cxnSp>
      <p:cxnSp>
        <p:nvCxnSpPr>
          <p:cNvPr id="59" name="Straight Connector 58"/>
          <p:cNvCxnSpPr/>
          <p:nvPr/>
        </p:nvCxnSpPr>
        <p:spPr>
          <a:xfrm>
            <a:off x="5921087" y="3546765"/>
            <a:ext cx="1328304" cy="484909"/>
          </a:xfrm>
          <a:prstGeom prst="line">
            <a:avLst/>
          </a:prstGeom>
        </p:spPr>
        <p:style>
          <a:lnRef idx="3">
            <a:schemeClr val="accent4"/>
          </a:lnRef>
          <a:fillRef idx="0">
            <a:schemeClr val="accent4"/>
          </a:fillRef>
          <a:effectRef idx="2">
            <a:schemeClr val="accent4"/>
          </a:effectRef>
          <a:fontRef idx="minor">
            <a:schemeClr val="tx1"/>
          </a:fontRef>
        </p:style>
      </p:cxnSp>
      <p:cxnSp>
        <p:nvCxnSpPr>
          <p:cNvPr id="61" name="Straight Connector 60"/>
          <p:cNvCxnSpPr/>
          <p:nvPr/>
        </p:nvCxnSpPr>
        <p:spPr>
          <a:xfrm flipH="1">
            <a:off x="3286991" y="1413164"/>
            <a:ext cx="1350819" cy="568036"/>
          </a:xfrm>
          <a:prstGeom prst="line">
            <a:avLst/>
          </a:prstGeom>
        </p:spPr>
        <p:style>
          <a:lnRef idx="3">
            <a:schemeClr val="accent6"/>
          </a:lnRef>
          <a:fillRef idx="0">
            <a:schemeClr val="accent6"/>
          </a:fillRef>
          <a:effectRef idx="2">
            <a:schemeClr val="accent6"/>
          </a:effectRef>
          <a:fontRef idx="minor">
            <a:schemeClr val="tx1"/>
          </a:fontRef>
        </p:style>
      </p:cxnSp>
      <p:cxnSp>
        <p:nvCxnSpPr>
          <p:cNvPr id="63" name="Straight Connector 62"/>
          <p:cNvCxnSpPr/>
          <p:nvPr/>
        </p:nvCxnSpPr>
        <p:spPr>
          <a:xfrm flipH="1">
            <a:off x="2634096" y="1981200"/>
            <a:ext cx="652895" cy="1011382"/>
          </a:xfrm>
          <a:prstGeom prst="line">
            <a:avLst/>
          </a:prstGeom>
        </p:spPr>
        <p:style>
          <a:lnRef idx="3">
            <a:schemeClr val="accent6"/>
          </a:lnRef>
          <a:fillRef idx="0">
            <a:schemeClr val="accent6"/>
          </a:fillRef>
          <a:effectRef idx="2">
            <a:schemeClr val="accent6"/>
          </a:effectRef>
          <a:fontRef idx="minor">
            <a:schemeClr val="tx1"/>
          </a:fontRef>
        </p:style>
      </p:cxnSp>
      <p:cxnSp>
        <p:nvCxnSpPr>
          <p:cNvPr id="65" name="Straight Connector 64"/>
          <p:cNvCxnSpPr/>
          <p:nvPr/>
        </p:nvCxnSpPr>
        <p:spPr>
          <a:xfrm>
            <a:off x="2634096" y="2992582"/>
            <a:ext cx="2667866" cy="2078182"/>
          </a:xfrm>
          <a:prstGeom prst="line">
            <a:avLst/>
          </a:prstGeom>
        </p:spPr>
        <p:style>
          <a:lnRef idx="3">
            <a:schemeClr val="accent6"/>
          </a:lnRef>
          <a:fillRef idx="0">
            <a:schemeClr val="accent6"/>
          </a:fillRef>
          <a:effectRef idx="2">
            <a:schemeClr val="accent6"/>
          </a:effectRef>
          <a:fontRef idx="minor">
            <a:schemeClr val="tx1"/>
          </a:fontRef>
        </p:style>
      </p:cxnSp>
      <p:cxnSp>
        <p:nvCxnSpPr>
          <p:cNvPr id="67" name="Straight Connector 66"/>
          <p:cNvCxnSpPr/>
          <p:nvPr/>
        </p:nvCxnSpPr>
        <p:spPr>
          <a:xfrm flipV="1">
            <a:off x="5301962" y="4544292"/>
            <a:ext cx="1328304" cy="526473"/>
          </a:xfrm>
          <a:prstGeom prst="line">
            <a:avLst/>
          </a:prstGeom>
        </p:spPr>
        <p:style>
          <a:lnRef idx="3">
            <a:schemeClr val="accent6"/>
          </a:lnRef>
          <a:fillRef idx="0">
            <a:schemeClr val="accent6"/>
          </a:fillRef>
          <a:effectRef idx="2">
            <a:schemeClr val="accent6"/>
          </a:effectRef>
          <a:fontRef idx="minor">
            <a:schemeClr val="tx1"/>
          </a:fontRef>
        </p:style>
      </p:cxnSp>
      <p:cxnSp>
        <p:nvCxnSpPr>
          <p:cNvPr id="69" name="Straight Connector 68"/>
          <p:cNvCxnSpPr/>
          <p:nvPr/>
        </p:nvCxnSpPr>
        <p:spPr>
          <a:xfrm flipV="1">
            <a:off x="6630266" y="3546765"/>
            <a:ext cx="607869" cy="997527"/>
          </a:xfrm>
          <a:prstGeom prst="line">
            <a:avLst/>
          </a:prstGeom>
        </p:spPr>
        <p:style>
          <a:lnRef idx="3">
            <a:schemeClr val="accent6"/>
          </a:lnRef>
          <a:fillRef idx="0">
            <a:schemeClr val="accent6"/>
          </a:fillRef>
          <a:effectRef idx="2">
            <a:schemeClr val="accent6"/>
          </a:effectRef>
          <a:fontRef idx="minor">
            <a:schemeClr val="tx1"/>
          </a:fontRef>
        </p:style>
      </p:cxnSp>
      <p:cxnSp>
        <p:nvCxnSpPr>
          <p:cNvPr id="71" name="Straight Connector 70"/>
          <p:cNvCxnSpPr/>
          <p:nvPr/>
        </p:nvCxnSpPr>
        <p:spPr>
          <a:xfrm>
            <a:off x="4637809" y="1413164"/>
            <a:ext cx="2600325" cy="2147454"/>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569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7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2FED32-CED7-4557-9039-1E3BBA6EBF77}"/>
              </a:ext>
            </a:extLst>
          </p:cNvPr>
          <p:cNvSpPr>
            <a:spLocks noGrp="1"/>
          </p:cNvSpPr>
          <p:nvPr>
            <p:ph type="title"/>
          </p:nvPr>
        </p:nvSpPr>
        <p:spPr>
          <a:xfrm>
            <a:off x="681038" y="207819"/>
            <a:ext cx="8543925" cy="955964"/>
          </a:xfrm>
        </p:spPr>
        <p:txBody>
          <a:bodyPr/>
          <a:lstStyle/>
          <a:p>
            <a:pPr algn="ctr"/>
            <a:r>
              <a:rPr lang="en-GB" dirty="0"/>
              <a:t>The Magic of Magic Squares</a:t>
            </a:r>
          </a:p>
        </p:txBody>
      </p:sp>
      <p:pic>
        <p:nvPicPr>
          <p:cNvPr id="5" name="Picture 4">
            <a:extLst>
              <a:ext uri="{FF2B5EF4-FFF2-40B4-BE49-F238E27FC236}">
                <a16:creationId xmlns:a16="http://schemas.microsoft.com/office/drawing/2014/main" xmlns="" id="{9C5B11E1-C398-495C-BE8E-4C11E59EC9CC}"/>
              </a:ext>
            </a:extLst>
          </p:cNvPr>
          <p:cNvPicPr>
            <a:picLocks noChangeAspect="1"/>
          </p:cNvPicPr>
          <p:nvPr/>
        </p:nvPicPr>
        <p:blipFill>
          <a:blip r:embed="rId3"/>
          <a:stretch>
            <a:fillRect/>
          </a:stretch>
        </p:blipFill>
        <p:spPr>
          <a:xfrm>
            <a:off x="2382981" y="1260763"/>
            <a:ext cx="5389418" cy="5389418"/>
          </a:xfrm>
          <a:prstGeom prst="rect">
            <a:avLst/>
          </a:prstGeom>
        </p:spPr>
      </p:pic>
    </p:spTree>
    <p:extLst>
      <p:ext uri="{BB962C8B-B14F-4D97-AF65-F5344CB8AC3E}">
        <p14:creationId xmlns:p14="http://schemas.microsoft.com/office/powerpoint/2010/main" val="27507595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7" y="88901"/>
            <a:ext cx="2057941" cy="6396567"/>
          </a:xfrm>
        </p:spPr>
        <p:txBody>
          <a:bodyPr>
            <a:normAutofit/>
          </a:bodyPr>
          <a:lstStyle/>
          <a:p>
            <a:r>
              <a:rPr lang="en-GB" sz="1400" dirty="0"/>
              <a:t>For thousands of years people from different cultures across the world have been trying to understand patterns in nature, the seasons, the climate. Knowing patterns allows people to know when is best to plant or to prepare for winter. Even where to live and how to live. They used numbers, sometimes arranged in structures like Magic Squares, to try to help them. They carved them into temples, some even wore them round their necks. Even though they understood them in different ways they believed that they held power.</a:t>
            </a:r>
            <a:br>
              <a:rPr lang="en-GB" sz="1400" dirty="0"/>
            </a:br>
            <a:r>
              <a:rPr lang="en-GB" sz="1400" dirty="0"/>
              <a:t/>
            </a:r>
            <a:br>
              <a:rPr lang="en-GB" sz="1400" dirty="0"/>
            </a:br>
            <a:r>
              <a:rPr lang="en-GB" sz="1400" dirty="0"/>
              <a:t>Here are some drawings by Jesuit Missionaries from Europe in China in 1668 who were trying to understand the Luo Shu Magic Square by joining up the numbers in different ways.</a:t>
            </a:r>
          </a:p>
        </p:txBody>
      </p:sp>
      <p:pic>
        <p:nvPicPr>
          <p:cNvPr id="4" name="Picture 3" descr="Screen Shot 2018-05-18 at 11.10.10.png"/>
          <p:cNvPicPr>
            <a:picLocks noChangeAspect="1"/>
          </p:cNvPicPr>
          <p:nvPr/>
        </p:nvPicPr>
        <p:blipFill>
          <a:blip r:embed="rId3"/>
          <a:stretch>
            <a:fillRect/>
          </a:stretch>
        </p:blipFill>
        <p:spPr>
          <a:xfrm>
            <a:off x="2028284" y="309285"/>
            <a:ext cx="7830594" cy="597049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59" y="349878"/>
            <a:ext cx="1993654" cy="3496908"/>
          </a:xfrm>
        </p:spPr>
        <p:txBody>
          <a:bodyPr anchor="t">
            <a:noAutofit/>
          </a:bodyPr>
          <a:lstStyle/>
          <a:p>
            <a:r>
              <a:rPr lang="en-US" sz="2400" dirty="0"/>
              <a:t>Further investigations with Magic Squares. This is a 9 x 9 Magic Square with its digital root numbers (as used in Vedic Squares) in the square below. What do you notice about the number patterns?</a:t>
            </a:r>
            <a:br>
              <a:rPr lang="en-US" sz="2400" dirty="0"/>
            </a:b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3422663906"/>
              </p:ext>
            </p:extLst>
          </p:nvPr>
        </p:nvGraphicFramePr>
        <p:xfrm>
          <a:off x="2894947" y="349878"/>
          <a:ext cx="3564594" cy="2939422"/>
        </p:xfrm>
        <a:graphic>
          <a:graphicData uri="http://schemas.openxmlformats.org/drawingml/2006/table">
            <a:tbl>
              <a:tblPr/>
              <a:tblGrid>
                <a:gridCol w="396066">
                  <a:extLst>
                    <a:ext uri="{9D8B030D-6E8A-4147-A177-3AD203B41FA5}">
                      <a16:colId xmlns:a16="http://schemas.microsoft.com/office/drawing/2014/main" xmlns="" val="20000"/>
                    </a:ext>
                  </a:extLst>
                </a:gridCol>
                <a:gridCol w="396066">
                  <a:extLst>
                    <a:ext uri="{9D8B030D-6E8A-4147-A177-3AD203B41FA5}">
                      <a16:colId xmlns:a16="http://schemas.microsoft.com/office/drawing/2014/main" xmlns="" val="20001"/>
                    </a:ext>
                  </a:extLst>
                </a:gridCol>
                <a:gridCol w="396066">
                  <a:extLst>
                    <a:ext uri="{9D8B030D-6E8A-4147-A177-3AD203B41FA5}">
                      <a16:colId xmlns:a16="http://schemas.microsoft.com/office/drawing/2014/main" xmlns="" val="20002"/>
                    </a:ext>
                  </a:extLst>
                </a:gridCol>
                <a:gridCol w="396066">
                  <a:extLst>
                    <a:ext uri="{9D8B030D-6E8A-4147-A177-3AD203B41FA5}">
                      <a16:colId xmlns:a16="http://schemas.microsoft.com/office/drawing/2014/main" xmlns="" val="20003"/>
                    </a:ext>
                  </a:extLst>
                </a:gridCol>
                <a:gridCol w="396066">
                  <a:extLst>
                    <a:ext uri="{9D8B030D-6E8A-4147-A177-3AD203B41FA5}">
                      <a16:colId xmlns:a16="http://schemas.microsoft.com/office/drawing/2014/main" xmlns="" val="20004"/>
                    </a:ext>
                  </a:extLst>
                </a:gridCol>
                <a:gridCol w="396066">
                  <a:extLst>
                    <a:ext uri="{9D8B030D-6E8A-4147-A177-3AD203B41FA5}">
                      <a16:colId xmlns:a16="http://schemas.microsoft.com/office/drawing/2014/main" xmlns="" val="20005"/>
                    </a:ext>
                  </a:extLst>
                </a:gridCol>
                <a:gridCol w="396066">
                  <a:extLst>
                    <a:ext uri="{9D8B030D-6E8A-4147-A177-3AD203B41FA5}">
                      <a16:colId xmlns:a16="http://schemas.microsoft.com/office/drawing/2014/main" xmlns="" val="20006"/>
                    </a:ext>
                  </a:extLst>
                </a:gridCol>
                <a:gridCol w="396066">
                  <a:extLst>
                    <a:ext uri="{9D8B030D-6E8A-4147-A177-3AD203B41FA5}">
                      <a16:colId xmlns:a16="http://schemas.microsoft.com/office/drawing/2014/main" xmlns="" val="20007"/>
                    </a:ext>
                  </a:extLst>
                </a:gridCol>
                <a:gridCol w="396066">
                  <a:extLst>
                    <a:ext uri="{9D8B030D-6E8A-4147-A177-3AD203B41FA5}">
                      <a16:colId xmlns:a16="http://schemas.microsoft.com/office/drawing/2014/main" xmlns="" val="20008"/>
                    </a:ext>
                  </a:extLst>
                </a:gridCol>
              </a:tblGrid>
              <a:tr h="323606">
                <a:tc>
                  <a:txBody>
                    <a:bodyPr/>
                    <a:lstStyle/>
                    <a:p>
                      <a:pPr algn="ctr" fontAlgn="b"/>
                      <a:r>
                        <a:rPr lang="en-US" sz="2000" b="0" i="0" u="none" strike="noStrike" dirty="0">
                          <a:solidFill>
                            <a:srgbClr val="000000"/>
                          </a:solidFill>
                          <a:effectLst/>
                          <a:latin typeface="Verdana" charset="0"/>
                        </a:rPr>
                        <a:t>47</a:t>
                      </a:r>
                    </a:p>
                  </a:txBody>
                  <a:tcPr marL="10319" marR="10319"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algn="ctr" fontAlgn="b"/>
                      <a:r>
                        <a:rPr lang="ru-RU" sz="2000" b="0" i="0" u="none" strike="noStrike">
                          <a:solidFill>
                            <a:srgbClr val="000000"/>
                          </a:solidFill>
                          <a:effectLst/>
                          <a:latin typeface="Verdana" charset="0"/>
                        </a:rPr>
                        <a:t>58</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DA9694"/>
                    </a:solidFill>
                  </a:tcPr>
                </a:tc>
                <a:tc>
                  <a:txBody>
                    <a:bodyPr/>
                    <a:lstStyle/>
                    <a:p>
                      <a:pPr algn="ctr" fontAlgn="b"/>
                      <a:r>
                        <a:rPr lang="en-US" sz="2000" b="0" i="0" u="none" strike="noStrike">
                          <a:solidFill>
                            <a:srgbClr val="000000"/>
                          </a:solidFill>
                          <a:effectLst/>
                          <a:latin typeface="Verdana" charset="0"/>
                        </a:rPr>
                        <a:t>69</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b"/>
                      <a:r>
                        <a:rPr lang="en-US" sz="2000" b="0" i="0" u="none" strike="noStrike">
                          <a:solidFill>
                            <a:srgbClr val="000000"/>
                          </a:solidFill>
                          <a:effectLst/>
                          <a:latin typeface="Verdana" charset="0"/>
                        </a:rPr>
                        <a:t>80</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r>
                        <a:rPr lang="is-IS" sz="2000" b="0" i="0" u="none" strike="noStrike">
                          <a:solidFill>
                            <a:srgbClr val="000000"/>
                          </a:solidFill>
                          <a:effectLst/>
                          <a:latin typeface="Verdana" charset="0"/>
                        </a:rPr>
                        <a:t>12</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algn="ctr" fontAlgn="b"/>
                      <a:r>
                        <a:rPr lang="is-IS" sz="2000" b="0" i="0" u="none" strike="noStrike">
                          <a:solidFill>
                            <a:srgbClr val="000000"/>
                          </a:solidFill>
                          <a:effectLst/>
                          <a:latin typeface="Verdana" charset="0"/>
                        </a:rPr>
                        <a:t>23</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CD5B4"/>
                    </a:solidFill>
                  </a:tcPr>
                </a:tc>
                <a:tc>
                  <a:txBody>
                    <a:bodyPr/>
                    <a:lstStyle/>
                    <a:p>
                      <a:pPr algn="ctr" fontAlgn="b"/>
                      <a:r>
                        <a:rPr lang="ru-RU" sz="2000" b="0" i="0" u="none" strike="noStrike">
                          <a:solidFill>
                            <a:srgbClr val="000000"/>
                          </a:solidFill>
                          <a:effectLst/>
                          <a:latin typeface="Verdana" charset="0"/>
                        </a:rPr>
                        <a:t>34</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E26B0A"/>
                    </a:solidFill>
                  </a:tcPr>
                </a:tc>
                <a:tc>
                  <a:txBody>
                    <a:bodyPr/>
                    <a:lstStyle/>
                    <a:p>
                      <a:pPr algn="ctr" fontAlgn="b"/>
                      <a:r>
                        <a:rPr lang="en-US" sz="2000" b="0" i="0" u="none" strike="noStrike">
                          <a:solidFill>
                            <a:srgbClr val="000000"/>
                          </a:solidFill>
                          <a:effectLst/>
                          <a:latin typeface="Verdana" charset="0"/>
                        </a:rPr>
                        <a:t>45</a:t>
                      </a:r>
                    </a:p>
                  </a:txBody>
                  <a:tcPr marL="10319" marR="10319"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C000"/>
                    </a:solidFill>
                  </a:tcPr>
                </a:tc>
                <a:extLst>
                  <a:ext uri="{0D108BD9-81ED-4DB2-BD59-A6C34878D82A}">
                    <a16:rowId xmlns:a16="http://schemas.microsoft.com/office/drawing/2014/main" xmlns="" val="10000"/>
                  </a:ext>
                </a:extLst>
              </a:tr>
              <a:tr h="323606">
                <a:tc>
                  <a:txBody>
                    <a:bodyPr/>
                    <a:lstStyle/>
                    <a:p>
                      <a:pPr algn="ctr" fontAlgn="b"/>
                      <a:r>
                        <a:rPr lang="ru-RU" sz="2000" b="0" i="0" u="none" strike="noStrike">
                          <a:solidFill>
                            <a:srgbClr val="000000"/>
                          </a:solidFill>
                          <a:effectLst/>
                          <a:latin typeface="Verdana" charset="0"/>
                        </a:rPr>
                        <a:t>57</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DA9694"/>
                    </a:solidFill>
                  </a:tcPr>
                </a:tc>
                <a:tc>
                  <a:txBody>
                    <a:bodyPr/>
                    <a:lstStyle/>
                    <a:p>
                      <a:pPr algn="ctr" fontAlgn="b"/>
                      <a:r>
                        <a:rPr lang="is-IS" sz="2000" b="0" i="0" u="none" strike="noStrike" dirty="0">
                          <a:solidFill>
                            <a:srgbClr val="000000"/>
                          </a:solidFill>
                          <a:effectLst/>
                          <a:latin typeface="Verdana" charset="0"/>
                        </a:rPr>
                        <a:t>68</a:t>
                      </a:r>
                    </a:p>
                  </a:txBody>
                  <a:tcPr marL="10319" marR="10319" marT="12700" marB="0" anchor="ctr">
                    <a:lnL>
                      <a:noFill/>
                    </a:lnL>
                    <a:lnR>
                      <a:noFill/>
                    </a:lnR>
                    <a:lnT>
                      <a:noFill/>
                    </a:lnT>
                    <a:lnB>
                      <a:noFill/>
                    </a:lnB>
                    <a:solidFill>
                      <a:srgbClr val="BFBFBF"/>
                    </a:solidFill>
                  </a:tcPr>
                </a:tc>
                <a:tc>
                  <a:txBody>
                    <a:bodyPr/>
                    <a:lstStyle/>
                    <a:p>
                      <a:pPr algn="ctr" fontAlgn="b"/>
                      <a:r>
                        <a:rPr lang="fi-FI" sz="2000" b="0" i="0" u="none" strike="noStrike">
                          <a:solidFill>
                            <a:srgbClr val="000000"/>
                          </a:solidFill>
                          <a:effectLst/>
                          <a:latin typeface="Verdana" charset="0"/>
                        </a:rPr>
                        <a:t>79</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FF0000"/>
                    </a:solidFill>
                  </a:tcPr>
                </a:tc>
                <a:tc>
                  <a:txBody>
                    <a:bodyPr/>
                    <a:lstStyle/>
                    <a:p>
                      <a:pPr algn="ctr" fontAlgn="b"/>
                      <a:r>
                        <a:rPr lang="cs-CZ" sz="2000" b="0" i="0" u="none" strike="noStrike">
                          <a:solidFill>
                            <a:srgbClr val="000000"/>
                          </a:solidFill>
                          <a:effectLst/>
                          <a:latin typeface="Verdana" charset="0"/>
                        </a:rPr>
                        <a:t>11</a:t>
                      </a:r>
                    </a:p>
                  </a:txBody>
                  <a:tcPr marL="10319" marR="10319" marT="12700" marB="0" anchor="ctr">
                    <a:lnL>
                      <a:noFill/>
                    </a:lnL>
                    <a:lnR>
                      <a:noFill/>
                    </a:lnR>
                    <a:lnT>
                      <a:noFill/>
                    </a:lnT>
                    <a:lnB>
                      <a:noFill/>
                    </a:lnB>
                    <a:solidFill>
                      <a:srgbClr val="00B0F0"/>
                    </a:solidFill>
                  </a:tcPr>
                </a:tc>
                <a:tc>
                  <a:txBody>
                    <a:bodyPr/>
                    <a:lstStyle/>
                    <a:p>
                      <a:pPr algn="ctr" fontAlgn="b"/>
                      <a:r>
                        <a:rPr lang="is-IS" sz="2000" b="0" i="0" u="none" strike="noStrike">
                          <a:solidFill>
                            <a:srgbClr val="000000"/>
                          </a:solidFill>
                          <a:effectLst/>
                          <a:latin typeface="Verdana" charset="0"/>
                        </a:rPr>
                        <a:t>22</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33</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44</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46</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92D050"/>
                    </a:solidFill>
                  </a:tcPr>
                </a:tc>
                <a:extLst>
                  <a:ext uri="{0D108BD9-81ED-4DB2-BD59-A6C34878D82A}">
                    <a16:rowId xmlns:a16="http://schemas.microsoft.com/office/drawing/2014/main" xmlns="" val="10001"/>
                  </a:ext>
                </a:extLst>
              </a:tr>
              <a:tr h="323606">
                <a:tc>
                  <a:txBody>
                    <a:bodyPr/>
                    <a:lstStyle/>
                    <a:p>
                      <a:pPr algn="ctr" fontAlgn="b"/>
                      <a:r>
                        <a:rPr lang="is-IS" sz="2000" b="0" i="0" u="none" strike="noStrike">
                          <a:solidFill>
                            <a:srgbClr val="000000"/>
                          </a:solidFill>
                          <a:effectLst/>
                          <a:latin typeface="Verdana" charset="0"/>
                        </a:rPr>
                        <a:t>67</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BFBFBF"/>
                    </a:solidFill>
                  </a:tcPr>
                </a:tc>
                <a:tc>
                  <a:txBody>
                    <a:bodyPr/>
                    <a:lstStyle/>
                    <a:p>
                      <a:pPr algn="ctr" fontAlgn="b"/>
                      <a:r>
                        <a:rPr lang="is-IS" sz="2000" b="0" i="0" u="none" strike="noStrike">
                          <a:solidFill>
                            <a:srgbClr val="000000"/>
                          </a:solidFill>
                          <a:effectLst/>
                          <a:latin typeface="Verdana" charset="0"/>
                        </a:rPr>
                        <a:t>78</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dirty="0">
                          <a:solidFill>
                            <a:srgbClr val="000000"/>
                          </a:solidFill>
                          <a:effectLst/>
                          <a:latin typeface="Verdana" charset="0"/>
                        </a:rPr>
                        <a:t>8</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dirty="0">
                          <a:solidFill>
                            <a:srgbClr val="000000"/>
                          </a:solidFill>
                          <a:effectLst/>
                          <a:latin typeface="Verdana" charset="0"/>
                        </a:rPr>
                        <a:t>10</a:t>
                      </a:r>
                    </a:p>
                  </a:txBody>
                  <a:tcPr marL="10319" marR="10319" marT="12700" marB="0" anchor="ctr">
                    <a:lnL>
                      <a:noFill/>
                    </a:lnL>
                    <a:lnR>
                      <a:noFill/>
                    </a:lnR>
                    <a:lnT>
                      <a:noFill/>
                    </a:lnT>
                    <a:lnB>
                      <a:noFill/>
                    </a:lnB>
                    <a:solidFill>
                      <a:srgbClr val="00B0F0"/>
                    </a:solidFill>
                  </a:tcPr>
                </a:tc>
                <a:tc>
                  <a:txBody>
                    <a:bodyPr/>
                    <a:lstStyle/>
                    <a:p>
                      <a:pPr algn="ctr" fontAlgn="b"/>
                      <a:r>
                        <a:rPr lang="cs-CZ" sz="2000" b="0" i="0" u="none" strike="noStrike">
                          <a:solidFill>
                            <a:srgbClr val="000000"/>
                          </a:solidFill>
                          <a:effectLst/>
                          <a:latin typeface="Verdana" charset="0"/>
                        </a:rPr>
                        <a:t>21</a:t>
                      </a:r>
                    </a:p>
                  </a:txBody>
                  <a:tcPr marL="10319" marR="10319" marT="12700" marB="0" anchor="ctr">
                    <a:lnL>
                      <a:noFill/>
                    </a:lnL>
                    <a:lnR>
                      <a:noFill/>
                    </a:lnR>
                    <a:lnT>
                      <a:noFill/>
                    </a:lnT>
                    <a:lnB>
                      <a:noFill/>
                    </a:lnB>
                    <a:solidFill>
                      <a:srgbClr val="FCD5B4"/>
                    </a:solidFill>
                  </a:tcPr>
                </a:tc>
                <a:tc>
                  <a:txBody>
                    <a:bodyPr/>
                    <a:lstStyle/>
                    <a:p>
                      <a:pPr algn="ctr" fontAlgn="b"/>
                      <a:r>
                        <a:rPr lang="is-IS" sz="2000" b="0" i="0" u="none" strike="noStrike">
                          <a:solidFill>
                            <a:srgbClr val="000000"/>
                          </a:solidFill>
                          <a:effectLst/>
                          <a:latin typeface="Verdana" charset="0"/>
                        </a:rPr>
                        <a:t>32</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43</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54</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56</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DA9694"/>
                    </a:solidFill>
                  </a:tcPr>
                </a:tc>
                <a:extLst>
                  <a:ext uri="{0D108BD9-81ED-4DB2-BD59-A6C34878D82A}">
                    <a16:rowId xmlns:a16="http://schemas.microsoft.com/office/drawing/2014/main" xmlns="" val="10002"/>
                  </a:ext>
                </a:extLst>
              </a:tr>
              <a:tr h="323606">
                <a:tc>
                  <a:txBody>
                    <a:bodyPr/>
                    <a:lstStyle/>
                    <a:p>
                      <a:pPr algn="ctr" fontAlgn="b"/>
                      <a:r>
                        <a:rPr lang="uk-UA" sz="2000" b="0" i="0" u="none" strike="noStrike">
                          <a:solidFill>
                            <a:srgbClr val="000000"/>
                          </a:solidFill>
                          <a:effectLst/>
                          <a:latin typeface="Verdana" charset="0"/>
                        </a:rPr>
                        <a:t>77</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a:noFill/>
                    </a:lnT>
                    <a:lnB>
                      <a:noFill/>
                    </a:lnB>
                    <a:solidFill>
                      <a:srgbClr val="FF0000"/>
                    </a:solidFill>
                  </a:tcPr>
                </a:tc>
                <a:tc>
                  <a:txBody>
                    <a:bodyPr/>
                    <a:lstStyle/>
                    <a:p>
                      <a:pPr algn="ctr" fontAlgn="b"/>
                      <a:r>
                        <a:rPr lang="fi-FI" sz="2000" b="0" i="0" u="none" strike="noStrike">
                          <a:solidFill>
                            <a:srgbClr val="000000"/>
                          </a:solidFill>
                          <a:effectLst/>
                          <a:latin typeface="Verdana" charset="0"/>
                        </a:rPr>
                        <a:t>18</a:t>
                      </a:r>
                    </a:p>
                  </a:txBody>
                  <a:tcPr marL="10319" marR="10319" marT="12700" marB="0" anchor="ctr">
                    <a:lnL>
                      <a:noFill/>
                    </a:lnL>
                    <a:lnR>
                      <a:noFill/>
                    </a:lnR>
                    <a:lnT>
                      <a:noFill/>
                    </a:lnT>
                    <a:lnB>
                      <a:noFill/>
                    </a:lnB>
                    <a:solidFill>
                      <a:srgbClr val="00B0F0"/>
                    </a:solidFill>
                  </a:tcPr>
                </a:tc>
                <a:tc>
                  <a:txBody>
                    <a:bodyPr/>
                    <a:lstStyle/>
                    <a:p>
                      <a:pPr algn="ctr" fontAlgn="b"/>
                      <a:r>
                        <a:rPr lang="is-IS" sz="2000" b="0" i="0" u="none" strike="noStrike" dirty="0">
                          <a:solidFill>
                            <a:srgbClr val="000000"/>
                          </a:solidFill>
                          <a:effectLst/>
                          <a:latin typeface="Verdana" charset="0"/>
                        </a:rPr>
                        <a:t>20</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31</a:t>
                      </a:r>
                    </a:p>
                  </a:txBody>
                  <a:tcPr marL="10319" marR="10319" marT="12700" marB="0" anchor="ctr">
                    <a:lnL>
                      <a:noFill/>
                    </a:lnL>
                    <a:lnR>
                      <a:noFill/>
                    </a:lnR>
                    <a:lnT>
                      <a:noFill/>
                    </a:lnT>
                    <a:lnB>
                      <a:noFill/>
                    </a:lnB>
                    <a:solidFill>
                      <a:srgbClr val="E26B0A"/>
                    </a:solidFill>
                  </a:tcPr>
                </a:tc>
                <a:tc>
                  <a:txBody>
                    <a:bodyPr/>
                    <a:lstStyle/>
                    <a:p>
                      <a:pPr algn="ctr" fontAlgn="b"/>
                      <a:r>
                        <a:rPr lang="is-IS" sz="2000" b="0" i="0" u="none" strike="noStrike">
                          <a:solidFill>
                            <a:srgbClr val="000000"/>
                          </a:solidFill>
                          <a:effectLst/>
                          <a:latin typeface="Verdana" charset="0"/>
                        </a:rPr>
                        <a:t>42</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53</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55</a:t>
                      </a:r>
                    </a:p>
                  </a:txBody>
                  <a:tcPr marL="10319" marR="10319" marT="12700" marB="0" anchor="ctr">
                    <a:lnL>
                      <a:noFill/>
                    </a:lnL>
                    <a:lnR>
                      <a:noFill/>
                    </a:lnR>
                    <a:lnT>
                      <a:noFill/>
                    </a:lnT>
                    <a:lnB>
                      <a:noFill/>
                    </a:lnB>
                    <a:solidFill>
                      <a:srgbClr val="DA9694"/>
                    </a:solidFill>
                  </a:tcPr>
                </a:tc>
                <a:tc>
                  <a:txBody>
                    <a:bodyPr/>
                    <a:lstStyle/>
                    <a:p>
                      <a:pPr algn="ctr" fontAlgn="b"/>
                      <a:r>
                        <a:rPr lang="is-IS" sz="2000" b="0" i="0" u="none" strike="noStrike">
                          <a:solidFill>
                            <a:srgbClr val="000000"/>
                          </a:solidFill>
                          <a:effectLst/>
                          <a:latin typeface="Verdana" charset="0"/>
                        </a:rPr>
                        <a:t>66</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BFBFBF"/>
                    </a:solidFill>
                  </a:tcPr>
                </a:tc>
                <a:extLst>
                  <a:ext uri="{0D108BD9-81ED-4DB2-BD59-A6C34878D82A}">
                    <a16:rowId xmlns:a16="http://schemas.microsoft.com/office/drawing/2014/main" xmlns="" val="10003"/>
                  </a:ext>
                </a:extLst>
              </a:tr>
              <a:tr h="323606">
                <a:tc>
                  <a:txBody>
                    <a:bodyPr/>
                    <a:lstStyle/>
                    <a:p>
                      <a:pPr algn="ctr" fontAlgn="b"/>
                      <a:r>
                        <a:rPr lang="en-US" sz="2000" b="0" i="0" u="none" strike="noStrike">
                          <a:solidFill>
                            <a:srgbClr val="000000"/>
                          </a:solidFill>
                          <a:effectLst/>
                          <a:latin typeface="Verdana" charset="0"/>
                        </a:rPr>
                        <a:t>6</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17</a:t>
                      </a:r>
                    </a:p>
                  </a:txBody>
                  <a:tcPr marL="10319" marR="10319" marT="12700" marB="0" anchor="ctr">
                    <a:lnL>
                      <a:noFill/>
                    </a:lnL>
                    <a:lnR>
                      <a:noFill/>
                    </a:lnR>
                    <a:lnT>
                      <a:noFill/>
                    </a:lnT>
                    <a:lnB>
                      <a:noFill/>
                    </a:lnB>
                    <a:solidFill>
                      <a:srgbClr val="00B0F0"/>
                    </a:solidFill>
                  </a:tcPr>
                </a:tc>
                <a:tc>
                  <a:txBody>
                    <a:bodyPr/>
                    <a:lstStyle/>
                    <a:p>
                      <a:pPr algn="ctr" fontAlgn="b"/>
                      <a:r>
                        <a:rPr lang="en-US" sz="2000" b="0" i="0" u="none" strike="noStrike">
                          <a:solidFill>
                            <a:srgbClr val="000000"/>
                          </a:solidFill>
                          <a:effectLst/>
                          <a:latin typeface="Verdana" charset="0"/>
                        </a:rPr>
                        <a:t>19</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30</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41</a:t>
                      </a:r>
                    </a:p>
                  </a:txBody>
                  <a:tcPr marL="10319" marR="10319" marT="12700" marB="0" anchor="ctr">
                    <a:lnL>
                      <a:noFill/>
                    </a:lnL>
                    <a:lnR>
                      <a:noFill/>
                    </a:lnR>
                    <a:lnT>
                      <a:noFill/>
                    </a:lnT>
                    <a:lnB>
                      <a:noFill/>
                    </a:lnB>
                    <a:solidFill>
                      <a:srgbClr val="FFC000"/>
                    </a:solidFill>
                  </a:tcPr>
                </a:tc>
                <a:tc>
                  <a:txBody>
                    <a:bodyPr/>
                    <a:lstStyle/>
                    <a:p>
                      <a:pPr algn="ctr" fontAlgn="b"/>
                      <a:r>
                        <a:rPr lang="is-IS" sz="2000" b="0" i="0" u="none" strike="noStrike">
                          <a:solidFill>
                            <a:srgbClr val="000000"/>
                          </a:solidFill>
                          <a:effectLst/>
                          <a:latin typeface="Verdana" charset="0"/>
                        </a:rPr>
                        <a:t>52</a:t>
                      </a:r>
                    </a:p>
                  </a:txBody>
                  <a:tcPr marL="10319" marR="10319" marT="12700" marB="0" anchor="ctr">
                    <a:lnL>
                      <a:noFill/>
                    </a:lnL>
                    <a:lnR>
                      <a:noFill/>
                    </a:lnR>
                    <a:lnT>
                      <a:noFill/>
                    </a:lnT>
                    <a:lnB>
                      <a:noFill/>
                    </a:lnB>
                    <a:solidFill>
                      <a:srgbClr val="92D050"/>
                    </a:solidFill>
                  </a:tcPr>
                </a:tc>
                <a:tc>
                  <a:txBody>
                    <a:bodyPr/>
                    <a:lstStyle/>
                    <a:p>
                      <a:pPr algn="ctr" fontAlgn="b"/>
                      <a:r>
                        <a:rPr lang="is-IS" sz="2000" b="0" i="0" u="none" strike="noStrike">
                          <a:solidFill>
                            <a:srgbClr val="000000"/>
                          </a:solidFill>
                          <a:effectLst/>
                          <a:latin typeface="Verdana" charset="0"/>
                        </a:rPr>
                        <a:t>63</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65</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76</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xmlns="" val="10004"/>
                  </a:ext>
                </a:extLst>
              </a:tr>
              <a:tr h="323606">
                <a:tc>
                  <a:txBody>
                    <a:bodyPr/>
                    <a:lstStyle/>
                    <a:p>
                      <a:pPr algn="ctr" fontAlgn="b"/>
                      <a:r>
                        <a:rPr lang="en-US" sz="2000" b="0" i="0" u="none" strike="noStrike">
                          <a:solidFill>
                            <a:srgbClr val="000000"/>
                          </a:solidFill>
                          <a:effectLst/>
                          <a:latin typeface="Verdana" charset="0"/>
                        </a:rPr>
                        <a:t>16</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ctr" fontAlgn="b"/>
                      <a:r>
                        <a:rPr lang="is-IS" sz="2000" b="0" i="0" u="none" strike="noStrike">
                          <a:solidFill>
                            <a:srgbClr val="000000"/>
                          </a:solidFill>
                          <a:effectLst/>
                          <a:latin typeface="Verdana" charset="0"/>
                        </a:rPr>
                        <a:t>27</a:t>
                      </a:r>
                    </a:p>
                  </a:txBody>
                  <a:tcPr marL="10319" marR="10319" marT="12700" marB="0" anchor="ctr">
                    <a:lnL>
                      <a:noFill/>
                    </a:lnL>
                    <a:lnR>
                      <a:noFill/>
                    </a:lnR>
                    <a:lnT>
                      <a:noFill/>
                    </a:lnT>
                    <a:lnB>
                      <a:noFill/>
                    </a:lnB>
                    <a:solidFill>
                      <a:srgbClr val="FCD5B4"/>
                    </a:solidFill>
                  </a:tcPr>
                </a:tc>
                <a:tc>
                  <a:txBody>
                    <a:bodyPr/>
                    <a:lstStyle/>
                    <a:p>
                      <a:pPr algn="ctr" fontAlgn="b"/>
                      <a:r>
                        <a:rPr lang="is-IS" sz="2000" b="0" i="0" u="none" strike="noStrike" dirty="0">
                          <a:solidFill>
                            <a:srgbClr val="000000"/>
                          </a:solidFill>
                          <a:effectLst/>
                          <a:latin typeface="Verdana" charset="0"/>
                        </a:rPr>
                        <a:t>29</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40</a:t>
                      </a:r>
                    </a:p>
                  </a:txBody>
                  <a:tcPr marL="10319" marR="10319" marT="12700" marB="0" anchor="ctr">
                    <a:lnL>
                      <a:noFill/>
                    </a:lnL>
                    <a:lnR>
                      <a:noFill/>
                    </a:lnR>
                    <a:lnT>
                      <a:noFill/>
                    </a:lnT>
                    <a:lnB>
                      <a:noFill/>
                    </a:lnB>
                    <a:solidFill>
                      <a:srgbClr val="FFC000"/>
                    </a:solidFill>
                  </a:tcPr>
                </a:tc>
                <a:tc>
                  <a:txBody>
                    <a:bodyPr/>
                    <a:lstStyle/>
                    <a:p>
                      <a:pPr algn="ctr" fontAlgn="b"/>
                      <a:r>
                        <a:rPr lang="uk-UA" sz="2000" b="0" i="0" u="none" strike="noStrike" dirty="0">
                          <a:solidFill>
                            <a:srgbClr val="000000"/>
                          </a:solidFill>
                          <a:effectLst/>
                          <a:latin typeface="Verdana" charset="0"/>
                        </a:rPr>
                        <a:t>51</a:t>
                      </a:r>
                    </a:p>
                  </a:txBody>
                  <a:tcPr marL="10319" marR="10319" marT="12700" marB="0" anchor="ctr">
                    <a:lnL>
                      <a:noFill/>
                    </a:lnL>
                    <a:lnR>
                      <a:noFill/>
                    </a:lnR>
                    <a:lnT>
                      <a:noFill/>
                    </a:lnT>
                    <a:lnB>
                      <a:noFill/>
                    </a:lnB>
                    <a:solidFill>
                      <a:srgbClr val="92D050"/>
                    </a:solidFill>
                  </a:tcPr>
                </a:tc>
                <a:tc>
                  <a:txBody>
                    <a:bodyPr/>
                    <a:lstStyle/>
                    <a:p>
                      <a:pPr algn="ctr" fontAlgn="b"/>
                      <a:r>
                        <a:rPr lang="is-IS" sz="2000" b="0" i="0" u="none" strike="noStrike">
                          <a:solidFill>
                            <a:srgbClr val="000000"/>
                          </a:solidFill>
                          <a:effectLst/>
                          <a:latin typeface="Verdana" charset="0"/>
                        </a:rPr>
                        <a:t>62</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64</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75</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F0000"/>
                    </a:solidFill>
                  </a:tcPr>
                </a:tc>
                <a:extLst>
                  <a:ext uri="{0D108BD9-81ED-4DB2-BD59-A6C34878D82A}">
                    <a16:rowId xmlns:a16="http://schemas.microsoft.com/office/drawing/2014/main" xmlns="" val="10005"/>
                  </a:ext>
                </a:extLst>
              </a:tr>
              <a:tr h="323606">
                <a:tc>
                  <a:txBody>
                    <a:bodyPr/>
                    <a:lstStyle/>
                    <a:p>
                      <a:pPr algn="ctr" fontAlgn="b"/>
                      <a:r>
                        <a:rPr lang="is-IS" sz="2000" b="0" i="0" u="none" strike="noStrike">
                          <a:solidFill>
                            <a:srgbClr val="000000"/>
                          </a:solidFill>
                          <a:effectLst/>
                          <a:latin typeface="Verdana" charset="0"/>
                        </a:rPr>
                        <a:t>26</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CD5B4"/>
                    </a:solidFill>
                  </a:tcPr>
                </a:tc>
                <a:tc>
                  <a:txBody>
                    <a:bodyPr/>
                    <a:lstStyle/>
                    <a:p>
                      <a:pPr algn="ctr" fontAlgn="b"/>
                      <a:r>
                        <a:rPr lang="is-IS" sz="2000" b="0" i="0" u="none" strike="noStrike">
                          <a:solidFill>
                            <a:srgbClr val="000000"/>
                          </a:solidFill>
                          <a:effectLst/>
                          <a:latin typeface="Verdana" charset="0"/>
                        </a:rPr>
                        <a:t>28</a:t>
                      </a:r>
                    </a:p>
                  </a:txBody>
                  <a:tcPr marL="10319" marR="10319" marT="12700" marB="0" anchor="ctr">
                    <a:lnL>
                      <a:noFill/>
                    </a:lnL>
                    <a:lnR>
                      <a:noFill/>
                    </a:lnR>
                    <a:lnT>
                      <a:noFill/>
                    </a:lnT>
                    <a:lnB>
                      <a:noFill/>
                    </a:lnB>
                    <a:solidFill>
                      <a:srgbClr val="E26B0A"/>
                    </a:solidFill>
                  </a:tcPr>
                </a:tc>
                <a:tc>
                  <a:txBody>
                    <a:bodyPr/>
                    <a:lstStyle/>
                    <a:p>
                      <a:pPr algn="ctr" fontAlgn="b"/>
                      <a:r>
                        <a:rPr lang="uk-UA" sz="2000" b="0" i="0" u="none" strike="noStrike">
                          <a:solidFill>
                            <a:srgbClr val="000000"/>
                          </a:solidFill>
                          <a:effectLst/>
                          <a:latin typeface="Verdana" charset="0"/>
                        </a:rPr>
                        <a:t>39</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50</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61</a:t>
                      </a:r>
                    </a:p>
                  </a:txBody>
                  <a:tcPr marL="10319" marR="10319" marT="12700" marB="0" anchor="ctr">
                    <a:lnL>
                      <a:noFill/>
                    </a:lnL>
                    <a:lnR>
                      <a:noFill/>
                    </a:lnR>
                    <a:lnT>
                      <a:noFill/>
                    </a:lnT>
                    <a:lnB>
                      <a:noFill/>
                    </a:lnB>
                    <a:solidFill>
                      <a:srgbClr val="DA9694"/>
                    </a:solidFill>
                  </a:tcPr>
                </a:tc>
                <a:tc>
                  <a:txBody>
                    <a:bodyPr/>
                    <a:lstStyle/>
                    <a:p>
                      <a:pPr algn="ctr" fontAlgn="b"/>
                      <a:r>
                        <a:rPr lang="is-IS" sz="2000" b="0" i="0" u="none" strike="noStrike" dirty="0">
                          <a:solidFill>
                            <a:srgbClr val="000000"/>
                          </a:solidFill>
                          <a:effectLst/>
                          <a:latin typeface="Verdana" charset="0"/>
                        </a:rPr>
                        <a:t>72</a:t>
                      </a:r>
                    </a:p>
                  </a:txBody>
                  <a:tcPr marL="10319" marR="10319" marT="12700" marB="0" anchor="ctr">
                    <a:lnL>
                      <a:noFill/>
                    </a:lnL>
                    <a:lnR>
                      <a:noFill/>
                    </a:lnR>
                    <a:lnT>
                      <a:noFill/>
                    </a:lnT>
                    <a:lnB>
                      <a:noFill/>
                    </a:lnB>
                    <a:solidFill>
                      <a:srgbClr val="BFBFBF"/>
                    </a:solidFill>
                  </a:tcPr>
                </a:tc>
                <a:tc>
                  <a:txBody>
                    <a:bodyPr/>
                    <a:lstStyle/>
                    <a:p>
                      <a:pPr algn="ctr" fontAlgn="b"/>
                      <a:r>
                        <a:rPr lang="ru-RU" sz="2000" b="0" i="0" u="none" strike="noStrike" dirty="0">
                          <a:solidFill>
                            <a:srgbClr val="000000"/>
                          </a:solidFill>
                          <a:effectLst/>
                          <a:latin typeface="Verdana" charset="0"/>
                        </a:rPr>
                        <a:t>74</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15</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00B0F0"/>
                    </a:solidFill>
                  </a:tcPr>
                </a:tc>
                <a:extLst>
                  <a:ext uri="{0D108BD9-81ED-4DB2-BD59-A6C34878D82A}">
                    <a16:rowId xmlns:a16="http://schemas.microsoft.com/office/drawing/2014/main" xmlns="" val="10006"/>
                  </a:ext>
                </a:extLst>
              </a:tr>
              <a:tr h="323606">
                <a:tc>
                  <a:txBody>
                    <a:bodyPr/>
                    <a:lstStyle/>
                    <a:p>
                      <a:pPr algn="ctr" fontAlgn="b"/>
                      <a:r>
                        <a:rPr lang="cs-CZ" sz="2000" b="0" i="0" u="none" strike="noStrike">
                          <a:solidFill>
                            <a:srgbClr val="000000"/>
                          </a:solidFill>
                          <a:effectLst/>
                          <a:latin typeface="Verdana" charset="0"/>
                        </a:rPr>
                        <a:t>36</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38</a:t>
                      </a:r>
                    </a:p>
                  </a:txBody>
                  <a:tcPr marL="10319" marR="10319" marT="12700" marB="0" anchor="ctr">
                    <a:lnL>
                      <a:noFill/>
                    </a:lnL>
                    <a:lnR>
                      <a:noFill/>
                    </a:lnR>
                    <a:lnT>
                      <a:noFill/>
                    </a:lnT>
                    <a:lnB>
                      <a:noFill/>
                    </a:lnB>
                    <a:solidFill>
                      <a:srgbClr val="FFC000"/>
                    </a:solidFill>
                  </a:tcPr>
                </a:tc>
                <a:tc>
                  <a:txBody>
                    <a:bodyPr/>
                    <a:lstStyle/>
                    <a:p>
                      <a:pPr algn="ctr" fontAlgn="b"/>
                      <a:r>
                        <a:rPr lang="cs-CZ" sz="2000" b="0" i="0" u="none" strike="noStrike">
                          <a:solidFill>
                            <a:srgbClr val="000000"/>
                          </a:solidFill>
                          <a:effectLst/>
                          <a:latin typeface="Verdana" charset="0"/>
                        </a:rPr>
                        <a:t>49</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60</a:t>
                      </a:r>
                    </a:p>
                  </a:txBody>
                  <a:tcPr marL="10319" marR="10319" marT="12700" marB="0" anchor="ctr">
                    <a:lnL>
                      <a:noFill/>
                    </a:lnL>
                    <a:lnR>
                      <a:noFill/>
                    </a:lnR>
                    <a:lnT>
                      <a:noFill/>
                    </a:lnT>
                    <a:lnB>
                      <a:noFill/>
                    </a:lnB>
                    <a:solidFill>
                      <a:srgbClr val="DA9694"/>
                    </a:solidFill>
                  </a:tcPr>
                </a:tc>
                <a:tc>
                  <a:txBody>
                    <a:bodyPr/>
                    <a:lstStyle/>
                    <a:p>
                      <a:pPr algn="ctr" fontAlgn="b"/>
                      <a:r>
                        <a:rPr lang="is-IS" sz="2000" b="0" i="0" u="none" strike="noStrike">
                          <a:solidFill>
                            <a:srgbClr val="000000"/>
                          </a:solidFill>
                          <a:effectLst/>
                          <a:latin typeface="Verdana" charset="0"/>
                        </a:rPr>
                        <a:t>71</a:t>
                      </a:r>
                    </a:p>
                  </a:txBody>
                  <a:tcPr marL="10319" marR="10319" marT="12700" marB="0" anchor="ctr">
                    <a:lnL>
                      <a:noFill/>
                    </a:lnL>
                    <a:lnR>
                      <a:noFill/>
                    </a:lnR>
                    <a:lnT>
                      <a:noFill/>
                    </a:lnT>
                    <a:lnB>
                      <a:noFill/>
                    </a:lnB>
                    <a:solidFill>
                      <a:srgbClr val="BFBFBF"/>
                    </a:solidFill>
                  </a:tcPr>
                </a:tc>
                <a:tc>
                  <a:txBody>
                    <a:bodyPr/>
                    <a:lstStyle/>
                    <a:p>
                      <a:pPr algn="ctr" fontAlgn="b"/>
                      <a:r>
                        <a:rPr lang="is-IS" sz="2000" b="0" i="0" u="none" strike="noStrike">
                          <a:solidFill>
                            <a:srgbClr val="000000"/>
                          </a:solidFill>
                          <a:effectLst/>
                          <a:latin typeface="Verdana" charset="0"/>
                        </a:rPr>
                        <a:t>73</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dirty="0">
                          <a:solidFill>
                            <a:srgbClr val="000000"/>
                          </a:solidFill>
                          <a:effectLst/>
                          <a:latin typeface="Verdana" charset="0"/>
                        </a:rPr>
                        <a:t>3</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14</a:t>
                      </a:r>
                    </a:p>
                  </a:txBody>
                  <a:tcPr marL="10319" marR="10319" marT="12700" marB="0" anchor="ctr">
                    <a:lnL>
                      <a:noFill/>
                    </a:lnL>
                    <a:lnR>
                      <a:noFill/>
                    </a:lnR>
                    <a:lnT>
                      <a:noFill/>
                    </a:lnT>
                    <a:lnB>
                      <a:noFill/>
                    </a:lnB>
                    <a:solidFill>
                      <a:srgbClr val="00B0F0"/>
                    </a:solidFill>
                  </a:tcPr>
                </a:tc>
                <a:tc>
                  <a:txBody>
                    <a:bodyPr/>
                    <a:lstStyle/>
                    <a:p>
                      <a:pPr algn="ctr" fontAlgn="b"/>
                      <a:r>
                        <a:rPr lang="is-IS" sz="2000" b="0" i="0" u="none" strike="noStrike">
                          <a:solidFill>
                            <a:srgbClr val="000000"/>
                          </a:solidFill>
                          <a:effectLst/>
                          <a:latin typeface="Verdana" charset="0"/>
                        </a:rPr>
                        <a:t>25</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CD5B4"/>
                    </a:solidFill>
                  </a:tcPr>
                </a:tc>
                <a:extLst>
                  <a:ext uri="{0D108BD9-81ED-4DB2-BD59-A6C34878D82A}">
                    <a16:rowId xmlns:a16="http://schemas.microsoft.com/office/drawing/2014/main" xmlns="" val="10007"/>
                  </a:ext>
                </a:extLst>
              </a:tr>
              <a:tr h="350574">
                <a:tc>
                  <a:txBody>
                    <a:bodyPr/>
                    <a:lstStyle/>
                    <a:p>
                      <a:pPr algn="ctr" fontAlgn="b"/>
                      <a:r>
                        <a:rPr lang="is-IS" sz="2000" b="0" i="0" u="none" strike="noStrike">
                          <a:solidFill>
                            <a:srgbClr val="000000"/>
                          </a:solidFill>
                          <a:effectLst/>
                          <a:latin typeface="Verdana" charset="0"/>
                        </a:rPr>
                        <a:t>37</a:t>
                      </a:r>
                    </a:p>
                  </a:txBody>
                  <a:tcPr marL="10319" marR="10319" marT="1270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is-IS" sz="2000" b="0" i="0" u="none" strike="noStrike">
                          <a:solidFill>
                            <a:srgbClr val="000000"/>
                          </a:solidFill>
                          <a:effectLst/>
                          <a:latin typeface="Verdana" charset="0"/>
                        </a:rPr>
                        <a:t>48</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2000" b="0" i="0" u="none" strike="noStrike">
                          <a:solidFill>
                            <a:srgbClr val="000000"/>
                          </a:solidFill>
                          <a:effectLst/>
                          <a:latin typeface="Verdana" charset="0"/>
                        </a:rPr>
                        <a:t>59</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2000" b="0" i="0" u="none" strike="noStrike">
                          <a:solidFill>
                            <a:srgbClr val="000000"/>
                          </a:solidFill>
                          <a:effectLst/>
                          <a:latin typeface="Verdana" charset="0"/>
                        </a:rPr>
                        <a:t>70</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00"/>
                          </a:solidFill>
                          <a:effectLst/>
                          <a:latin typeface="Verdana" charset="0"/>
                        </a:rPr>
                        <a:t>81</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is-IS" sz="2000" b="0" i="0" u="none" strike="noStrike" dirty="0">
                          <a:solidFill>
                            <a:srgbClr val="000000"/>
                          </a:solidFill>
                          <a:effectLst/>
                          <a:latin typeface="Verdana" charset="0"/>
                        </a:rPr>
                        <a:t>13</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00B0F0"/>
                    </a:solidFill>
                  </a:tcPr>
                </a:tc>
                <a:tc>
                  <a:txBody>
                    <a:bodyPr/>
                    <a:lstStyle/>
                    <a:p>
                      <a:pPr algn="ctr" fontAlgn="b"/>
                      <a:r>
                        <a:rPr lang="is-IS" sz="2000" b="0" i="0" u="none" strike="noStrike" dirty="0">
                          <a:solidFill>
                            <a:srgbClr val="000000"/>
                          </a:solidFill>
                          <a:effectLst/>
                          <a:latin typeface="Verdana" charset="0"/>
                        </a:rPr>
                        <a:t>24</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2000" b="0" i="0" u="none" strike="noStrike" dirty="0">
                          <a:solidFill>
                            <a:srgbClr val="000000"/>
                          </a:solidFill>
                          <a:effectLst/>
                          <a:latin typeface="Verdana" charset="0"/>
                        </a:rPr>
                        <a:t>35</a:t>
                      </a:r>
                    </a:p>
                  </a:txBody>
                  <a:tcPr marL="10319" marR="10319"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6B0A"/>
                    </a:solidFill>
                  </a:tcPr>
                </a:tc>
                <a:extLst>
                  <a:ext uri="{0D108BD9-81ED-4DB2-BD59-A6C34878D82A}">
                    <a16:rowId xmlns:a16="http://schemas.microsoft.com/office/drawing/2014/main" xmlns="" val="1000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898643555"/>
              </p:ext>
            </p:extLst>
          </p:nvPr>
        </p:nvGraphicFramePr>
        <p:xfrm>
          <a:off x="5866747" y="3651879"/>
          <a:ext cx="3564594" cy="2926559"/>
        </p:xfrm>
        <a:graphic>
          <a:graphicData uri="http://schemas.openxmlformats.org/drawingml/2006/table">
            <a:tbl>
              <a:tblPr/>
              <a:tblGrid>
                <a:gridCol w="396066">
                  <a:extLst>
                    <a:ext uri="{9D8B030D-6E8A-4147-A177-3AD203B41FA5}">
                      <a16:colId xmlns:a16="http://schemas.microsoft.com/office/drawing/2014/main" xmlns="" val="20000"/>
                    </a:ext>
                  </a:extLst>
                </a:gridCol>
                <a:gridCol w="396066">
                  <a:extLst>
                    <a:ext uri="{9D8B030D-6E8A-4147-A177-3AD203B41FA5}">
                      <a16:colId xmlns:a16="http://schemas.microsoft.com/office/drawing/2014/main" xmlns="" val="20001"/>
                    </a:ext>
                  </a:extLst>
                </a:gridCol>
                <a:gridCol w="396066">
                  <a:extLst>
                    <a:ext uri="{9D8B030D-6E8A-4147-A177-3AD203B41FA5}">
                      <a16:colId xmlns:a16="http://schemas.microsoft.com/office/drawing/2014/main" xmlns="" val="20002"/>
                    </a:ext>
                  </a:extLst>
                </a:gridCol>
                <a:gridCol w="396066">
                  <a:extLst>
                    <a:ext uri="{9D8B030D-6E8A-4147-A177-3AD203B41FA5}">
                      <a16:colId xmlns:a16="http://schemas.microsoft.com/office/drawing/2014/main" xmlns="" val="20003"/>
                    </a:ext>
                  </a:extLst>
                </a:gridCol>
                <a:gridCol w="396066">
                  <a:extLst>
                    <a:ext uri="{9D8B030D-6E8A-4147-A177-3AD203B41FA5}">
                      <a16:colId xmlns:a16="http://schemas.microsoft.com/office/drawing/2014/main" xmlns="" val="20004"/>
                    </a:ext>
                  </a:extLst>
                </a:gridCol>
                <a:gridCol w="396066">
                  <a:extLst>
                    <a:ext uri="{9D8B030D-6E8A-4147-A177-3AD203B41FA5}">
                      <a16:colId xmlns:a16="http://schemas.microsoft.com/office/drawing/2014/main" xmlns="" val="20005"/>
                    </a:ext>
                  </a:extLst>
                </a:gridCol>
                <a:gridCol w="396066">
                  <a:extLst>
                    <a:ext uri="{9D8B030D-6E8A-4147-A177-3AD203B41FA5}">
                      <a16:colId xmlns:a16="http://schemas.microsoft.com/office/drawing/2014/main" xmlns="" val="20006"/>
                    </a:ext>
                  </a:extLst>
                </a:gridCol>
                <a:gridCol w="396066">
                  <a:extLst>
                    <a:ext uri="{9D8B030D-6E8A-4147-A177-3AD203B41FA5}">
                      <a16:colId xmlns:a16="http://schemas.microsoft.com/office/drawing/2014/main" xmlns="" val="20007"/>
                    </a:ext>
                  </a:extLst>
                </a:gridCol>
                <a:gridCol w="396066">
                  <a:extLst>
                    <a:ext uri="{9D8B030D-6E8A-4147-A177-3AD203B41FA5}">
                      <a16:colId xmlns:a16="http://schemas.microsoft.com/office/drawing/2014/main" xmlns="" val="20008"/>
                    </a:ext>
                  </a:extLst>
                </a:gridCol>
              </a:tblGrid>
              <a:tr h="322190">
                <a:tc>
                  <a:txBody>
                    <a:bodyPr/>
                    <a:lstStyle/>
                    <a:p>
                      <a:pPr algn="ctr" fontAlgn="b"/>
                      <a:r>
                        <a:rPr lang="is-IS" sz="2000" b="0" i="0" u="none" strike="noStrike" dirty="0">
                          <a:solidFill>
                            <a:srgbClr val="000000"/>
                          </a:solidFill>
                          <a:effectLst/>
                          <a:latin typeface="Verdana" charset="0"/>
                        </a:rPr>
                        <a:t>2</a:t>
                      </a:r>
                    </a:p>
                  </a:txBody>
                  <a:tcPr marL="10319" marR="10319"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2D050"/>
                    </a:solidFill>
                  </a:tcPr>
                </a:tc>
                <a:tc>
                  <a:txBody>
                    <a:bodyPr/>
                    <a:lstStyle/>
                    <a:p>
                      <a:pPr algn="ctr" fontAlgn="b"/>
                      <a:r>
                        <a:rPr lang="en-US" sz="2000" b="0" i="0" u="none" strike="noStrike" dirty="0">
                          <a:solidFill>
                            <a:srgbClr val="000000"/>
                          </a:solidFill>
                          <a:effectLst/>
                          <a:latin typeface="Verdana" charset="0"/>
                        </a:rPr>
                        <a:t>4</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DA9694"/>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BFBFBF"/>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F0000"/>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00B0F0"/>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FCD5B4"/>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w="12700" cap="flat" cmpd="sng" algn="ctr">
                      <a:solidFill>
                        <a:srgbClr val="000000"/>
                      </a:solidFill>
                      <a:prstDash val="solid"/>
                      <a:round/>
                      <a:headEnd type="none" w="med" len="med"/>
                      <a:tailEnd type="none" w="med" len="med"/>
                    </a:lnT>
                    <a:lnB>
                      <a:noFill/>
                    </a:lnB>
                    <a:solidFill>
                      <a:srgbClr val="E26B0A"/>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C000"/>
                    </a:solidFill>
                  </a:tcPr>
                </a:tc>
                <a:extLst>
                  <a:ext uri="{0D108BD9-81ED-4DB2-BD59-A6C34878D82A}">
                    <a16:rowId xmlns:a16="http://schemas.microsoft.com/office/drawing/2014/main" xmlns="" val="10000"/>
                  </a:ext>
                </a:extLst>
              </a:tr>
              <a:tr h="322190">
                <a:tc>
                  <a:txBody>
                    <a:bodyPr/>
                    <a:lstStyle/>
                    <a:p>
                      <a:pPr algn="ctr" fontAlgn="b"/>
                      <a:r>
                        <a:rPr lang="en-US" sz="2000" b="0" i="0" u="none" strike="noStrike">
                          <a:solidFill>
                            <a:srgbClr val="000000"/>
                          </a:solidFill>
                          <a:effectLst/>
                          <a:latin typeface="Verdana" charset="0"/>
                        </a:rPr>
                        <a:t>3</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dirty="0">
                          <a:solidFill>
                            <a:srgbClr val="000000"/>
                          </a:solidFill>
                          <a:effectLst/>
                          <a:latin typeface="Verdana" charset="0"/>
                        </a:rPr>
                        <a:t>7</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FF0000"/>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00B0F0"/>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92D050"/>
                    </a:solidFill>
                  </a:tcPr>
                </a:tc>
                <a:extLst>
                  <a:ext uri="{0D108BD9-81ED-4DB2-BD59-A6C34878D82A}">
                    <a16:rowId xmlns:a16="http://schemas.microsoft.com/office/drawing/2014/main" xmlns="" val="10001"/>
                  </a:ext>
                </a:extLst>
              </a:tr>
              <a:tr h="322190">
                <a:tc>
                  <a:txBody>
                    <a:bodyPr/>
                    <a:lstStyle/>
                    <a:p>
                      <a:pPr algn="ctr" fontAlgn="b"/>
                      <a:r>
                        <a:rPr lang="en-US" sz="2000" b="0" i="0" u="none" strike="noStrike">
                          <a:solidFill>
                            <a:srgbClr val="000000"/>
                          </a:solidFill>
                          <a:effectLst/>
                          <a:latin typeface="Verdana" charset="0"/>
                        </a:rPr>
                        <a:t>4</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a:noFill/>
                    </a:lnT>
                    <a:lnB>
                      <a:noFill/>
                    </a:lnB>
                    <a:solidFill>
                      <a:srgbClr val="00B0F0"/>
                    </a:solidFill>
                  </a:tcPr>
                </a:tc>
                <a:tc>
                  <a:txBody>
                    <a:bodyPr/>
                    <a:lstStyle/>
                    <a:p>
                      <a:pPr algn="ctr" fontAlgn="b"/>
                      <a:r>
                        <a:rPr lang="en-US" sz="2000" b="0" i="0" u="none" strike="noStrike" dirty="0">
                          <a:solidFill>
                            <a:srgbClr val="000000"/>
                          </a:solidFill>
                          <a:effectLst/>
                          <a:latin typeface="Verdana" charset="0"/>
                        </a:rPr>
                        <a:t>3</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92D050"/>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DA9694"/>
                    </a:solidFill>
                  </a:tcPr>
                </a:tc>
                <a:extLst>
                  <a:ext uri="{0D108BD9-81ED-4DB2-BD59-A6C34878D82A}">
                    <a16:rowId xmlns:a16="http://schemas.microsoft.com/office/drawing/2014/main" xmlns="" val="10002"/>
                  </a:ext>
                </a:extLst>
              </a:tr>
              <a:tr h="322190">
                <a:tc>
                  <a:txBody>
                    <a:bodyPr/>
                    <a:lstStyle/>
                    <a:p>
                      <a:pPr algn="ctr" fontAlgn="b"/>
                      <a:r>
                        <a:rPr lang="en-US" sz="2000" b="0" i="0" u="none" strike="noStrike">
                          <a:solidFill>
                            <a:srgbClr val="000000"/>
                          </a:solidFill>
                          <a:effectLst/>
                          <a:latin typeface="Verdana" charset="0"/>
                        </a:rPr>
                        <a:t>5</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00B0F0"/>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dirty="0">
                          <a:solidFill>
                            <a:srgbClr val="000000"/>
                          </a:solidFill>
                          <a:effectLst/>
                          <a:latin typeface="Verdana" charset="0"/>
                        </a:rPr>
                        <a:t>6</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BFBFBF"/>
                    </a:solidFill>
                  </a:tcPr>
                </a:tc>
                <a:extLst>
                  <a:ext uri="{0D108BD9-81ED-4DB2-BD59-A6C34878D82A}">
                    <a16:rowId xmlns:a16="http://schemas.microsoft.com/office/drawing/2014/main" xmlns="" val="10003"/>
                  </a:ext>
                </a:extLst>
              </a:tr>
              <a:tr h="322190">
                <a:tc>
                  <a:txBody>
                    <a:bodyPr/>
                    <a:lstStyle/>
                    <a:p>
                      <a:pPr algn="ctr" fontAlgn="b"/>
                      <a:r>
                        <a:rPr lang="en-US" sz="2000" b="0" i="0" u="none" strike="noStrike">
                          <a:solidFill>
                            <a:srgbClr val="000000"/>
                          </a:solidFill>
                          <a:effectLst/>
                          <a:latin typeface="Verdana" charset="0"/>
                        </a:rPr>
                        <a:t>6</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00B0F0"/>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dirty="0">
                          <a:solidFill>
                            <a:srgbClr val="000000"/>
                          </a:solidFill>
                          <a:effectLst/>
                          <a:latin typeface="Verdana" charset="0"/>
                        </a:rPr>
                        <a:t>7</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dirty="0">
                          <a:solidFill>
                            <a:srgbClr val="000000"/>
                          </a:solidFill>
                          <a:effectLst/>
                          <a:latin typeface="Verdana" charset="0"/>
                        </a:rPr>
                        <a:t>9</a:t>
                      </a:r>
                    </a:p>
                  </a:txBody>
                  <a:tcPr marL="10319" marR="10319" marT="12700" marB="0" anchor="ctr">
                    <a:lnL>
                      <a:noFill/>
                    </a:lnL>
                    <a:lnR>
                      <a:noFill/>
                    </a:lnR>
                    <a:lnT>
                      <a:noFill/>
                    </a:lnT>
                    <a:lnB>
                      <a:noFill/>
                    </a:lnB>
                    <a:solidFill>
                      <a:srgbClr val="DA9694"/>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xmlns="" val="10004"/>
                  </a:ext>
                </a:extLst>
              </a:tr>
              <a:tr h="322190">
                <a:tc>
                  <a:txBody>
                    <a:bodyPr/>
                    <a:lstStyle/>
                    <a:p>
                      <a:pPr algn="ctr" fontAlgn="b"/>
                      <a:r>
                        <a:rPr lang="en-US" sz="2000" b="0" i="0" u="none" strike="noStrike">
                          <a:solidFill>
                            <a:srgbClr val="000000"/>
                          </a:solidFill>
                          <a:effectLst/>
                          <a:latin typeface="Verdana" charset="0"/>
                        </a:rPr>
                        <a:t>7</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FCD5B4"/>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dirty="0">
                          <a:solidFill>
                            <a:srgbClr val="000000"/>
                          </a:solidFill>
                          <a:effectLst/>
                          <a:latin typeface="Verdana" charset="0"/>
                        </a:rPr>
                        <a:t>1</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F0000"/>
                    </a:solidFill>
                  </a:tcPr>
                </a:tc>
                <a:extLst>
                  <a:ext uri="{0D108BD9-81ED-4DB2-BD59-A6C34878D82A}">
                    <a16:rowId xmlns:a16="http://schemas.microsoft.com/office/drawing/2014/main" xmlns="" val="10005"/>
                  </a:ext>
                </a:extLst>
              </a:tr>
              <a:tr h="322190">
                <a:tc>
                  <a:txBody>
                    <a:bodyPr/>
                    <a:lstStyle/>
                    <a:p>
                      <a:pPr algn="ctr" fontAlgn="b"/>
                      <a:r>
                        <a:rPr lang="en-US" sz="2000" b="0" i="0" u="none" strike="noStrike">
                          <a:solidFill>
                            <a:srgbClr val="000000"/>
                          </a:solidFill>
                          <a:effectLst/>
                          <a:latin typeface="Verdana" charset="0"/>
                        </a:rPr>
                        <a:t>8</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FCD5B4"/>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a:noFill/>
                    </a:lnT>
                    <a:lnB>
                      <a:noFill/>
                    </a:lnB>
                    <a:solidFill>
                      <a:srgbClr val="E26B0A"/>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a:noFill/>
                    </a:lnB>
                    <a:solidFill>
                      <a:srgbClr val="BFBFBF"/>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dirty="0">
                          <a:solidFill>
                            <a:srgbClr val="000000"/>
                          </a:solidFill>
                          <a:effectLst/>
                          <a:latin typeface="Verdana" charset="0"/>
                        </a:rPr>
                        <a:t>4</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00B0F0"/>
                    </a:solidFill>
                  </a:tcPr>
                </a:tc>
                <a:extLst>
                  <a:ext uri="{0D108BD9-81ED-4DB2-BD59-A6C34878D82A}">
                    <a16:rowId xmlns:a16="http://schemas.microsoft.com/office/drawing/2014/main" xmlns="" val="10006"/>
                  </a:ext>
                </a:extLst>
              </a:tr>
              <a:tr h="322190">
                <a:tc>
                  <a:txBody>
                    <a:bodyPr/>
                    <a:lstStyle/>
                    <a:p>
                      <a:pPr algn="ctr" fontAlgn="b"/>
                      <a:r>
                        <a:rPr lang="en-US" sz="2000" b="0" i="0" u="none" strike="noStrike">
                          <a:solidFill>
                            <a:srgbClr val="000000"/>
                          </a:solidFill>
                          <a:effectLst/>
                          <a:latin typeface="Verdana" charset="0"/>
                        </a:rPr>
                        <a:t>9</a:t>
                      </a:r>
                    </a:p>
                  </a:txBody>
                  <a:tcPr marL="10319" marR="10319" marT="12700" marB="0" anchor="ctr">
                    <a:lnL w="12700" cap="flat" cmpd="sng" algn="ctr">
                      <a:solidFill>
                        <a:srgbClr val="000000"/>
                      </a:solidFill>
                      <a:prstDash val="solid"/>
                      <a:round/>
                      <a:headEnd type="none" w="med" len="med"/>
                      <a:tailEnd type="none" w="med" len="med"/>
                    </a:lnL>
                    <a:lnR>
                      <a:noFill/>
                    </a:lnR>
                    <a:lnT>
                      <a:noFill/>
                    </a:lnT>
                    <a:lnB>
                      <a:noFill/>
                    </a:lnB>
                    <a:solidFill>
                      <a:srgbClr val="E26B0A"/>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a:noFill/>
                    </a:lnB>
                    <a:solidFill>
                      <a:srgbClr val="FFC000"/>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a:noFill/>
                    </a:lnB>
                    <a:solidFill>
                      <a:srgbClr val="92D050"/>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a:noFill/>
                    </a:lnT>
                    <a:lnB>
                      <a:noFill/>
                    </a:lnB>
                    <a:solidFill>
                      <a:srgbClr val="DA9694"/>
                    </a:solidFill>
                  </a:tcPr>
                </a:tc>
                <a:tc>
                  <a:txBody>
                    <a:bodyPr/>
                    <a:lstStyle/>
                    <a:p>
                      <a:pPr algn="ctr" fontAlgn="b"/>
                      <a:r>
                        <a:rPr lang="en-US" sz="2000" b="0" i="0" u="none" strike="noStrike">
                          <a:solidFill>
                            <a:srgbClr val="000000"/>
                          </a:solidFill>
                          <a:effectLst/>
                          <a:latin typeface="Verdana" charset="0"/>
                        </a:rPr>
                        <a:t>8</a:t>
                      </a:r>
                    </a:p>
                  </a:txBody>
                  <a:tcPr marL="10319" marR="10319" marT="12700" marB="0" anchor="ctr">
                    <a:lnL>
                      <a:noFill/>
                    </a:lnL>
                    <a:lnR>
                      <a:noFill/>
                    </a:lnR>
                    <a:lnT>
                      <a:noFill/>
                    </a:lnT>
                    <a:lnB>
                      <a:noFill/>
                    </a:lnB>
                    <a:solidFill>
                      <a:srgbClr val="BFBFBF"/>
                    </a:solidFill>
                  </a:tcPr>
                </a:tc>
                <a:tc>
                  <a:txBody>
                    <a:bodyPr/>
                    <a:lstStyle/>
                    <a:p>
                      <a:pPr algn="ctr" fontAlgn="b"/>
                      <a:r>
                        <a:rPr lang="en-US" sz="2000" b="0" i="0" u="none" strike="noStrike">
                          <a:solidFill>
                            <a:srgbClr val="000000"/>
                          </a:solidFill>
                          <a:effectLst/>
                          <a:latin typeface="Verdana" charset="0"/>
                        </a:rPr>
                        <a:t>1</a:t>
                      </a:r>
                    </a:p>
                  </a:txBody>
                  <a:tcPr marL="10319" marR="10319" marT="12700" marB="0" anchor="ctr">
                    <a:lnL>
                      <a:noFill/>
                    </a:lnL>
                    <a:lnR>
                      <a:noFill/>
                    </a:lnR>
                    <a:lnT>
                      <a:noFill/>
                    </a:lnT>
                    <a:lnB>
                      <a:noFill/>
                    </a:lnB>
                    <a:solidFill>
                      <a:srgbClr val="FFFF00"/>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a:noFill/>
                    </a:lnT>
                    <a:lnB>
                      <a:noFill/>
                    </a:lnB>
                    <a:solidFill>
                      <a:srgbClr val="FF0000"/>
                    </a:solidFill>
                  </a:tcPr>
                </a:tc>
                <a:tc>
                  <a:txBody>
                    <a:bodyPr/>
                    <a:lstStyle/>
                    <a:p>
                      <a:pPr algn="ctr" fontAlgn="b"/>
                      <a:r>
                        <a:rPr lang="en-US" sz="2000" b="0" i="0" u="none" strike="noStrike" dirty="0">
                          <a:solidFill>
                            <a:srgbClr val="000000"/>
                          </a:solidFill>
                          <a:effectLst/>
                          <a:latin typeface="Verdana" charset="0"/>
                        </a:rPr>
                        <a:t>5</a:t>
                      </a:r>
                    </a:p>
                  </a:txBody>
                  <a:tcPr marL="10319" marR="10319" marT="12700" marB="0" anchor="ctr">
                    <a:lnL>
                      <a:noFill/>
                    </a:lnL>
                    <a:lnR>
                      <a:noFill/>
                    </a:lnR>
                    <a:lnT>
                      <a:noFill/>
                    </a:lnT>
                    <a:lnB>
                      <a:noFill/>
                    </a:lnB>
                    <a:solidFill>
                      <a:srgbClr val="00B0F0"/>
                    </a:solidFill>
                  </a:tcPr>
                </a:tc>
                <a:tc>
                  <a:txBody>
                    <a:bodyPr/>
                    <a:lstStyle/>
                    <a:p>
                      <a:pPr algn="ctr" fontAlgn="b"/>
                      <a:r>
                        <a:rPr lang="en-US" sz="2000" b="0" i="0" u="none" strike="noStrike" dirty="0">
                          <a:solidFill>
                            <a:srgbClr val="000000"/>
                          </a:solidFill>
                          <a:effectLst/>
                          <a:latin typeface="Verdana" charset="0"/>
                        </a:rPr>
                        <a:t>7</a:t>
                      </a:r>
                    </a:p>
                  </a:txBody>
                  <a:tcPr marL="10319" marR="10319" marT="12700" marB="0" anchor="ctr">
                    <a:lnL>
                      <a:noFill/>
                    </a:lnL>
                    <a:lnR w="12700" cap="flat" cmpd="sng" algn="ctr">
                      <a:solidFill>
                        <a:srgbClr val="000000"/>
                      </a:solidFill>
                      <a:prstDash val="solid"/>
                      <a:round/>
                      <a:headEnd type="none" w="med" len="med"/>
                      <a:tailEnd type="none" w="med" len="med"/>
                    </a:lnR>
                    <a:lnT>
                      <a:noFill/>
                    </a:lnT>
                    <a:lnB>
                      <a:noFill/>
                    </a:lnB>
                    <a:solidFill>
                      <a:srgbClr val="FCD5B4"/>
                    </a:solidFill>
                  </a:tcPr>
                </a:tc>
                <a:extLst>
                  <a:ext uri="{0D108BD9-81ED-4DB2-BD59-A6C34878D82A}">
                    <a16:rowId xmlns:a16="http://schemas.microsoft.com/office/drawing/2014/main" xmlns="" val="10007"/>
                  </a:ext>
                </a:extLst>
              </a:tr>
              <a:tr h="349039">
                <a:tc>
                  <a:txBody>
                    <a:bodyPr/>
                    <a:lstStyle/>
                    <a:p>
                      <a:pPr algn="ctr" fontAlgn="b"/>
                      <a:r>
                        <a:rPr lang="en-US" sz="2000" b="0" i="0" u="none" strike="noStrike">
                          <a:solidFill>
                            <a:srgbClr val="000000"/>
                          </a:solidFill>
                          <a:effectLst/>
                          <a:latin typeface="Verdana" charset="0"/>
                        </a:rPr>
                        <a:t>1</a:t>
                      </a:r>
                    </a:p>
                  </a:txBody>
                  <a:tcPr marL="10319" marR="10319" marT="1270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2000" b="0" i="0" u="none" strike="noStrike">
                          <a:solidFill>
                            <a:srgbClr val="000000"/>
                          </a:solidFill>
                          <a:effectLst/>
                          <a:latin typeface="Verdana" charset="0"/>
                        </a:rPr>
                        <a:t>3</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2000" b="0" i="0" u="none" strike="noStrike">
                          <a:solidFill>
                            <a:srgbClr val="000000"/>
                          </a:solidFill>
                          <a:effectLst/>
                          <a:latin typeface="Verdana" charset="0"/>
                        </a:rPr>
                        <a:t>5</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DA9694"/>
                    </a:solidFill>
                  </a:tcPr>
                </a:tc>
                <a:tc>
                  <a:txBody>
                    <a:bodyPr/>
                    <a:lstStyle/>
                    <a:p>
                      <a:pPr algn="ctr" fontAlgn="b"/>
                      <a:r>
                        <a:rPr lang="en-US" sz="2000" b="0" i="0" u="none" strike="noStrike">
                          <a:solidFill>
                            <a:srgbClr val="000000"/>
                          </a:solidFill>
                          <a:effectLst/>
                          <a:latin typeface="Verdana" charset="0"/>
                        </a:rPr>
                        <a:t>7</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2000" b="0" i="0" u="none" strike="noStrike">
                          <a:solidFill>
                            <a:srgbClr val="000000"/>
                          </a:solidFill>
                          <a:effectLst/>
                          <a:latin typeface="Verdana" charset="0"/>
                        </a:rPr>
                        <a:t>9</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fontAlgn="b"/>
                      <a:r>
                        <a:rPr lang="is-IS" sz="2000" b="0" i="0" u="none" strike="noStrike">
                          <a:solidFill>
                            <a:srgbClr val="000000"/>
                          </a:solidFill>
                          <a:effectLst/>
                          <a:latin typeface="Verdana" charset="0"/>
                        </a:rPr>
                        <a:t>2</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F0000"/>
                    </a:solidFill>
                  </a:tcPr>
                </a:tc>
                <a:tc>
                  <a:txBody>
                    <a:bodyPr/>
                    <a:lstStyle/>
                    <a:p>
                      <a:pPr algn="ctr" fontAlgn="b"/>
                      <a:r>
                        <a:rPr lang="en-US" sz="2000" b="0" i="0" u="none" strike="noStrike">
                          <a:solidFill>
                            <a:srgbClr val="000000"/>
                          </a:solidFill>
                          <a:effectLst/>
                          <a:latin typeface="Verdana" charset="0"/>
                        </a:rPr>
                        <a:t>4</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2000" b="0" i="0" u="none" strike="noStrike">
                          <a:solidFill>
                            <a:srgbClr val="000000"/>
                          </a:solidFill>
                          <a:effectLst/>
                          <a:latin typeface="Verdana" charset="0"/>
                        </a:rPr>
                        <a:t>6</a:t>
                      </a:r>
                    </a:p>
                  </a:txBody>
                  <a:tcPr marL="10319" marR="10319" marT="12700" marB="0" anchor="ctr">
                    <a:lnL>
                      <a:noFill/>
                    </a:lnL>
                    <a:lnR>
                      <a:noFill/>
                    </a:lnR>
                    <a:lnT>
                      <a:noFill/>
                    </a:lnT>
                    <a:lnB w="12700" cap="flat" cmpd="sng" algn="ctr">
                      <a:solidFill>
                        <a:srgbClr val="000000"/>
                      </a:solidFill>
                      <a:prstDash val="solid"/>
                      <a:round/>
                      <a:headEnd type="none" w="med" len="med"/>
                      <a:tailEnd type="none" w="med" len="med"/>
                    </a:lnB>
                    <a:solidFill>
                      <a:srgbClr val="FCD5B4"/>
                    </a:solidFill>
                  </a:tcPr>
                </a:tc>
                <a:tc>
                  <a:txBody>
                    <a:bodyPr/>
                    <a:lstStyle/>
                    <a:p>
                      <a:pPr algn="ctr" fontAlgn="b"/>
                      <a:r>
                        <a:rPr lang="en-US" sz="2000" b="0" i="0" u="none" strike="noStrike" dirty="0">
                          <a:solidFill>
                            <a:srgbClr val="000000"/>
                          </a:solidFill>
                          <a:effectLst/>
                          <a:latin typeface="Verdana" charset="0"/>
                        </a:rPr>
                        <a:t>8</a:t>
                      </a:r>
                    </a:p>
                  </a:txBody>
                  <a:tcPr marL="10319" marR="10319"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26B0A"/>
                    </a:solidFill>
                  </a:tcPr>
                </a:tc>
                <a:extLst>
                  <a:ext uri="{0D108BD9-81ED-4DB2-BD59-A6C34878D82A}">
                    <a16:rowId xmlns:a16="http://schemas.microsoft.com/office/drawing/2014/main" xmlns="" val="10008"/>
                  </a:ext>
                </a:extLst>
              </a:tr>
            </a:tbl>
          </a:graphicData>
        </a:graphic>
      </p:graphicFrame>
      <p:sp>
        <p:nvSpPr>
          <p:cNvPr id="6" name="Title 1">
            <a:extLst>
              <a:ext uri="{FF2B5EF4-FFF2-40B4-BE49-F238E27FC236}">
                <a16:creationId xmlns:a16="http://schemas.microsoft.com/office/drawing/2014/main" xmlns="" id="{6C004ED1-2A4D-4CC9-ADDE-10AE64C27F60}"/>
              </a:ext>
            </a:extLst>
          </p:cNvPr>
          <p:cNvSpPr txBox="1">
            <a:spLocks/>
          </p:cNvSpPr>
          <p:nvPr/>
        </p:nvSpPr>
        <p:spPr>
          <a:xfrm>
            <a:off x="2894947" y="2788278"/>
            <a:ext cx="1993654" cy="206081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dirty="0"/>
          </a:p>
        </p:txBody>
      </p:sp>
      <p:sp>
        <p:nvSpPr>
          <p:cNvPr id="8" name="Title 1">
            <a:extLst>
              <a:ext uri="{FF2B5EF4-FFF2-40B4-BE49-F238E27FC236}">
                <a16:creationId xmlns:a16="http://schemas.microsoft.com/office/drawing/2014/main" xmlns="" id="{C5815538-3EC5-4AC8-B71D-4BE0A5F61BF1}"/>
              </a:ext>
            </a:extLst>
          </p:cNvPr>
          <p:cNvSpPr txBox="1">
            <a:spLocks/>
          </p:cNvSpPr>
          <p:nvPr/>
        </p:nvSpPr>
        <p:spPr>
          <a:xfrm>
            <a:off x="2894947" y="4083640"/>
            <a:ext cx="1993654" cy="15309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How was the second square made from the first one?</a:t>
            </a:r>
            <a:br>
              <a:rPr lang="en-US" sz="2400" dirty="0"/>
            </a:br>
            <a:endParaRPr lang="en-US" sz="2400" dirty="0"/>
          </a:p>
        </p:txBody>
      </p:sp>
    </p:spTree>
    <p:extLst>
      <p:ext uri="{BB962C8B-B14F-4D97-AF65-F5344CB8AC3E}">
        <p14:creationId xmlns:p14="http://schemas.microsoft.com/office/powerpoint/2010/main" val="144546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672" y="2476002"/>
            <a:ext cx="3230125" cy="1325563"/>
          </a:xfrm>
        </p:spPr>
        <p:txBody>
          <a:bodyPr>
            <a:noAutofit/>
          </a:bodyPr>
          <a:lstStyle/>
          <a:p>
            <a:r>
              <a:rPr lang="en-US" sz="2800" b="1" dirty="0"/>
              <a:t>When Magic Squares like this are folded they create a doughnut shape known as a ‘Torus’.  High quality electric transformers are made from these shapes. The ‘harmonious’ shape is very effective for making sure that electrical energy is not wasted.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2440" y="683174"/>
            <a:ext cx="6106200" cy="5315114"/>
          </a:xfrm>
        </p:spPr>
      </p:pic>
    </p:spTree>
    <p:extLst>
      <p:ext uri="{BB962C8B-B14F-4D97-AF65-F5344CB8AC3E}">
        <p14:creationId xmlns:p14="http://schemas.microsoft.com/office/powerpoint/2010/main" val="258944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126422199"/>
              </p:ext>
            </p:extLst>
          </p:nvPr>
        </p:nvGraphicFramePr>
        <p:xfrm>
          <a:off x="1994953" y="609602"/>
          <a:ext cx="7787232" cy="5875865"/>
        </p:xfrm>
        <a:graphic>
          <a:graphicData uri="http://schemas.openxmlformats.org/drawingml/2006/table">
            <a:tbl>
              <a:tblPr/>
              <a:tblGrid>
                <a:gridCol w="288416">
                  <a:extLst>
                    <a:ext uri="{9D8B030D-6E8A-4147-A177-3AD203B41FA5}">
                      <a16:colId xmlns:a16="http://schemas.microsoft.com/office/drawing/2014/main" xmlns="" val="20000"/>
                    </a:ext>
                  </a:extLst>
                </a:gridCol>
                <a:gridCol w="288416">
                  <a:extLst>
                    <a:ext uri="{9D8B030D-6E8A-4147-A177-3AD203B41FA5}">
                      <a16:colId xmlns:a16="http://schemas.microsoft.com/office/drawing/2014/main" xmlns="" val="20001"/>
                    </a:ext>
                  </a:extLst>
                </a:gridCol>
                <a:gridCol w="288416">
                  <a:extLst>
                    <a:ext uri="{9D8B030D-6E8A-4147-A177-3AD203B41FA5}">
                      <a16:colId xmlns:a16="http://schemas.microsoft.com/office/drawing/2014/main" xmlns="" val="20002"/>
                    </a:ext>
                  </a:extLst>
                </a:gridCol>
                <a:gridCol w="288416">
                  <a:extLst>
                    <a:ext uri="{9D8B030D-6E8A-4147-A177-3AD203B41FA5}">
                      <a16:colId xmlns:a16="http://schemas.microsoft.com/office/drawing/2014/main" xmlns="" val="20003"/>
                    </a:ext>
                  </a:extLst>
                </a:gridCol>
                <a:gridCol w="288416">
                  <a:extLst>
                    <a:ext uri="{9D8B030D-6E8A-4147-A177-3AD203B41FA5}">
                      <a16:colId xmlns:a16="http://schemas.microsoft.com/office/drawing/2014/main" xmlns="" val="20004"/>
                    </a:ext>
                  </a:extLst>
                </a:gridCol>
                <a:gridCol w="288416">
                  <a:extLst>
                    <a:ext uri="{9D8B030D-6E8A-4147-A177-3AD203B41FA5}">
                      <a16:colId xmlns:a16="http://schemas.microsoft.com/office/drawing/2014/main" xmlns="" val="20005"/>
                    </a:ext>
                  </a:extLst>
                </a:gridCol>
                <a:gridCol w="288416">
                  <a:extLst>
                    <a:ext uri="{9D8B030D-6E8A-4147-A177-3AD203B41FA5}">
                      <a16:colId xmlns:a16="http://schemas.microsoft.com/office/drawing/2014/main" xmlns="" val="20006"/>
                    </a:ext>
                  </a:extLst>
                </a:gridCol>
                <a:gridCol w="288416">
                  <a:extLst>
                    <a:ext uri="{9D8B030D-6E8A-4147-A177-3AD203B41FA5}">
                      <a16:colId xmlns:a16="http://schemas.microsoft.com/office/drawing/2014/main" xmlns="" val="20007"/>
                    </a:ext>
                  </a:extLst>
                </a:gridCol>
                <a:gridCol w="288416">
                  <a:extLst>
                    <a:ext uri="{9D8B030D-6E8A-4147-A177-3AD203B41FA5}">
                      <a16:colId xmlns:a16="http://schemas.microsoft.com/office/drawing/2014/main" xmlns="" val="20008"/>
                    </a:ext>
                  </a:extLst>
                </a:gridCol>
                <a:gridCol w="288416">
                  <a:extLst>
                    <a:ext uri="{9D8B030D-6E8A-4147-A177-3AD203B41FA5}">
                      <a16:colId xmlns:a16="http://schemas.microsoft.com/office/drawing/2014/main" xmlns="" val="20009"/>
                    </a:ext>
                  </a:extLst>
                </a:gridCol>
                <a:gridCol w="288416">
                  <a:extLst>
                    <a:ext uri="{9D8B030D-6E8A-4147-A177-3AD203B41FA5}">
                      <a16:colId xmlns:a16="http://schemas.microsoft.com/office/drawing/2014/main" xmlns="" val="20010"/>
                    </a:ext>
                  </a:extLst>
                </a:gridCol>
                <a:gridCol w="288416">
                  <a:extLst>
                    <a:ext uri="{9D8B030D-6E8A-4147-A177-3AD203B41FA5}">
                      <a16:colId xmlns:a16="http://schemas.microsoft.com/office/drawing/2014/main" xmlns="" val="20011"/>
                    </a:ext>
                  </a:extLst>
                </a:gridCol>
                <a:gridCol w="288416">
                  <a:extLst>
                    <a:ext uri="{9D8B030D-6E8A-4147-A177-3AD203B41FA5}">
                      <a16:colId xmlns:a16="http://schemas.microsoft.com/office/drawing/2014/main" xmlns="" val="20012"/>
                    </a:ext>
                  </a:extLst>
                </a:gridCol>
                <a:gridCol w="288416">
                  <a:extLst>
                    <a:ext uri="{9D8B030D-6E8A-4147-A177-3AD203B41FA5}">
                      <a16:colId xmlns:a16="http://schemas.microsoft.com/office/drawing/2014/main" xmlns="" val="20013"/>
                    </a:ext>
                  </a:extLst>
                </a:gridCol>
                <a:gridCol w="288416">
                  <a:extLst>
                    <a:ext uri="{9D8B030D-6E8A-4147-A177-3AD203B41FA5}">
                      <a16:colId xmlns:a16="http://schemas.microsoft.com/office/drawing/2014/main" xmlns="" val="20014"/>
                    </a:ext>
                  </a:extLst>
                </a:gridCol>
                <a:gridCol w="288416">
                  <a:extLst>
                    <a:ext uri="{9D8B030D-6E8A-4147-A177-3AD203B41FA5}">
                      <a16:colId xmlns:a16="http://schemas.microsoft.com/office/drawing/2014/main" xmlns="" val="20015"/>
                    </a:ext>
                  </a:extLst>
                </a:gridCol>
                <a:gridCol w="288416">
                  <a:extLst>
                    <a:ext uri="{9D8B030D-6E8A-4147-A177-3AD203B41FA5}">
                      <a16:colId xmlns:a16="http://schemas.microsoft.com/office/drawing/2014/main" xmlns="" val="20016"/>
                    </a:ext>
                  </a:extLst>
                </a:gridCol>
                <a:gridCol w="288416">
                  <a:extLst>
                    <a:ext uri="{9D8B030D-6E8A-4147-A177-3AD203B41FA5}">
                      <a16:colId xmlns:a16="http://schemas.microsoft.com/office/drawing/2014/main" xmlns="" val="20017"/>
                    </a:ext>
                  </a:extLst>
                </a:gridCol>
                <a:gridCol w="288416">
                  <a:extLst>
                    <a:ext uri="{9D8B030D-6E8A-4147-A177-3AD203B41FA5}">
                      <a16:colId xmlns:a16="http://schemas.microsoft.com/office/drawing/2014/main" xmlns="" val="20018"/>
                    </a:ext>
                  </a:extLst>
                </a:gridCol>
                <a:gridCol w="288416">
                  <a:extLst>
                    <a:ext uri="{9D8B030D-6E8A-4147-A177-3AD203B41FA5}">
                      <a16:colId xmlns:a16="http://schemas.microsoft.com/office/drawing/2014/main" xmlns="" val="20019"/>
                    </a:ext>
                  </a:extLst>
                </a:gridCol>
                <a:gridCol w="288416">
                  <a:extLst>
                    <a:ext uri="{9D8B030D-6E8A-4147-A177-3AD203B41FA5}">
                      <a16:colId xmlns:a16="http://schemas.microsoft.com/office/drawing/2014/main" xmlns="" val="20020"/>
                    </a:ext>
                  </a:extLst>
                </a:gridCol>
                <a:gridCol w="288416">
                  <a:extLst>
                    <a:ext uri="{9D8B030D-6E8A-4147-A177-3AD203B41FA5}">
                      <a16:colId xmlns:a16="http://schemas.microsoft.com/office/drawing/2014/main" xmlns="" val="20021"/>
                    </a:ext>
                  </a:extLst>
                </a:gridCol>
                <a:gridCol w="288416">
                  <a:extLst>
                    <a:ext uri="{9D8B030D-6E8A-4147-A177-3AD203B41FA5}">
                      <a16:colId xmlns:a16="http://schemas.microsoft.com/office/drawing/2014/main" xmlns="" val="20022"/>
                    </a:ext>
                  </a:extLst>
                </a:gridCol>
                <a:gridCol w="288416">
                  <a:extLst>
                    <a:ext uri="{9D8B030D-6E8A-4147-A177-3AD203B41FA5}">
                      <a16:colId xmlns:a16="http://schemas.microsoft.com/office/drawing/2014/main" xmlns="" val="20023"/>
                    </a:ext>
                  </a:extLst>
                </a:gridCol>
                <a:gridCol w="288416">
                  <a:extLst>
                    <a:ext uri="{9D8B030D-6E8A-4147-A177-3AD203B41FA5}">
                      <a16:colId xmlns:a16="http://schemas.microsoft.com/office/drawing/2014/main" xmlns="" val="20024"/>
                    </a:ext>
                  </a:extLst>
                </a:gridCol>
                <a:gridCol w="288416">
                  <a:extLst>
                    <a:ext uri="{9D8B030D-6E8A-4147-A177-3AD203B41FA5}">
                      <a16:colId xmlns:a16="http://schemas.microsoft.com/office/drawing/2014/main" xmlns="" val="20025"/>
                    </a:ext>
                  </a:extLst>
                </a:gridCol>
                <a:gridCol w="288416">
                  <a:extLst>
                    <a:ext uri="{9D8B030D-6E8A-4147-A177-3AD203B41FA5}">
                      <a16:colId xmlns:a16="http://schemas.microsoft.com/office/drawing/2014/main" xmlns="" val="20026"/>
                    </a:ext>
                  </a:extLst>
                </a:gridCol>
              </a:tblGrid>
              <a:tr h="216955">
                <a:tc>
                  <a:txBody>
                    <a:bodyPr/>
                    <a:lstStyle/>
                    <a:p>
                      <a:pPr algn="r" fontAlgn="b"/>
                      <a:r>
                        <a:rPr lang="is-IS" sz="850" b="0" i="0" u="none" strike="noStrike">
                          <a:solidFill>
                            <a:srgbClr val="000000"/>
                          </a:solidFill>
                          <a:effectLst/>
                          <a:latin typeface="Verdana" charset="0"/>
                        </a:rPr>
                        <a:t>352</a:t>
                      </a:r>
                    </a:p>
                  </a:txBody>
                  <a:tcPr marL="10319" marR="10319" marT="1270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717</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326</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691</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300</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665</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274</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639</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248</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613</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cs-CZ" sz="850" b="0" i="0" u="none" strike="noStrike">
                          <a:solidFill>
                            <a:srgbClr val="000000"/>
                          </a:solidFill>
                          <a:effectLst/>
                          <a:latin typeface="Verdana" charset="0"/>
                        </a:rPr>
                        <a:t>222</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fi-FI" sz="850" b="0" i="0" u="none" strike="noStrike">
                          <a:solidFill>
                            <a:srgbClr val="000000"/>
                          </a:solidFill>
                          <a:effectLst/>
                          <a:latin typeface="Verdana" charset="0"/>
                        </a:rPr>
                        <a:t>587</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196</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561</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170</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535</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144</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r" fontAlgn="b"/>
                      <a:r>
                        <a:rPr lang="is-IS" sz="850" b="0" i="0" u="none" strike="noStrike">
                          <a:solidFill>
                            <a:srgbClr val="000000"/>
                          </a:solidFill>
                          <a:effectLst/>
                          <a:latin typeface="Verdana" charset="0"/>
                        </a:rPr>
                        <a:t>509</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cs-CZ" sz="850" b="0" i="0" u="none" strike="noStrike">
                          <a:solidFill>
                            <a:srgbClr val="000000"/>
                          </a:solidFill>
                          <a:effectLst/>
                          <a:latin typeface="Verdana" charset="0"/>
                        </a:rPr>
                        <a:t>118</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cs-CZ" sz="850" b="0" i="0" u="none" strike="noStrike">
                          <a:solidFill>
                            <a:srgbClr val="000000"/>
                          </a:solidFill>
                          <a:effectLst/>
                          <a:latin typeface="Verdana" charset="0"/>
                        </a:rPr>
                        <a:t>483</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92</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ru-RU" sz="850" b="0" i="0" u="none" strike="noStrike">
                          <a:solidFill>
                            <a:srgbClr val="000000"/>
                          </a:solidFill>
                          <a:effectLst/>
                          <a:latin typeface="Verdana" charset="0"/>
                        </a:rPr>
                        <a:t>457</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66</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431</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40</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is-IS" sz="850" b="0" i="0" u="none" strike="noStrike">
                          <a:solidFill>
                            <a:srgbClr val="000000"/>
                          </a:solidFill>
                          <a:effectLst/>
                          <a:latin typeface="Verdana" charset="0"/>
                        </a:rPr>
                        <a:t>405</a:t>
                      </a:r>
                    </a:p>
                  </a:txBody>
                  <a:tcPr marL="10319" marR="10319" marT="1270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850" b="0" i="0" u="none" strike="noStrike">
                          <a:solidFill>
                            <a:srgbClr val="000000"/>
                          </a:solidFill>
                          <a:effectLst/>
                          <a:latin typeface="Verdana" charset="0"/>
                        </a:rPr>
                        <a:t>14</a:t>
                      </a:r>
                    </a:p>
                  </a:txBody>
                  <a:tcPr marL="10319" marR="10319" marT="1270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00"/>
                  </a:ext>
                </a:extLst>
              </a:tr>
              <a:tr h="216955">
                <a:tc>
                  <a:txBody>
                    <a:bodyPr/>
                    <a:lstStyle/>
                    <a:p>
                      <a:pPr algn="r" fontAlgn="b"/>
                      <a:r>
                        <a:rPr lang="en-US" sz="850" b="0" i="0" u="none" strike="noStrike">
                          <a:solidFill>
                            <a:srgbClr val="000000"/>
                          </a:solidFill>
                          <a:effectLst/>
                          <a:latin typeface="Verdana" charset="0"/>
                        </a:rPr>
                        <a:t>15</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353</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718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692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666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249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223</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588</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197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562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171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536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145</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93</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458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432</a:t>
                      </a:r>
                    </a:p>
                  </a:txBody>
                  <a:tcPr marL="10319" marR="10319" marT="12700" marB="0" anchor="b">
                    <a:lnL>
                      <a:noFill/>
                    </a:lnL>
                    <a:lnR>
                      <a:noFill/>
                    </a:lnR>
                    <a:lnT>
                      <a:noFill/>
                    </a:lnT>
                    <a:lnB>
                      <a:noFill/>
                    </a:lnB>
                    <a:solidFill>
                      <a:srgbClr val="DCE6F1"/>
                    </a:solidFill>
                  </a:tcPr>
                </a:tc>
                <a:tc>
                  <a:txBody>
                    <a:bodyPr/>
                    <a:lstStyle/>
                    <a:p>
                      <a:pPr algn="r" fontAlgn="b"/>
                      <a:r>
                        <a:rPr lang="en-US" sz="850" b="0" i="0" u="none" strike="noStrike">
                          <a:solidFill>
                            <a:srgbClr val="000000"/>
                          </a:solidFill>
                          <a:effectLst/>
                          <a:latin typeface="Verdana" charset="0"/>
                        </a:rPr>
                        <a:t>41</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379</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1"/>
                  </a:ext>
                </a:extLst>
              </a:tr>
              <a:tr h="216955">
                <a:tc>
                  <a:txBody>
                    <a:bodyPr/>
                    <a:lstStyle/>
                    <a:p>
                      <a:pPr algn="r" fontAlgn="b"/>
                      <a:r>
                        <a:rPr lang="en-US" sz="850" b="0" i="0" u="none" strike="noStrike">
                          <a:solidFill>
                            <a:srgbClr val="000000"/>
                          </a:solidFill>
                          <a:effectLst/>
                          <a:latin typeface="Verdana" charset="0"/>
                        </a:rPr>
                        <a:t>380</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16</a:t>
                      </a:r>
                    </a:p>
                  </a:txBody>
                  <a:tcPr marL="10319" marR="10319" marT="12700" marB="0" anchor="b">
                    <a:lnL>
                      <a:noFill/>
                    </a:lnL>
                    <a:lnR>
                      <a:noFill/>
                    </a:lnR>
                    <a:lnT>
                      <a:noFill/>
                    </a:lnT>
                    <a:lnB>
                      <a:noFill/>
                    </a:lnB>
                    <a:solidFill>
                      <a:srgbClr val="A6A6A6"/>
                    </a:solidFill>
                  </a:tcPr>
                </a:tc>
                <a:tc>
                  <a:txBody>
                    <a:bodyPr/>
                    <a:lstStyle/>
                    <a:p>
                      <a:pPr algn="r" fontAlgn="b"/>
                      <a:r>
                        <a:rPr lang="en-US" sz="850" b="0" i="0" u="none" strike="noStrike">
                          <a:solidFill>
                            <a:srgbClr val="000000"/>
                          </a:solidFill>
                          <a:effectLst/>
                          <a:latin typeface="Verdana" charset="0"/>
                        </a:rPr>
                        <a:t>354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693</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302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667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224</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589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198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537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146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511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94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406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2"/>
                  </a:ext>
                </a:extLst>
              </a:tr>
              <a:tr h="216955">
                <a:tc>
                  <a:txBody>
                    <a:bodyPr/>
                    <a:lstStyle/>
                    <a:p>
                      <a:pPr algn="r" fontAlgn="b"/>
                      <a:r>
                        <a:rPr lang="en-US" sz="850" b="0" i="0" u="none" strike="noStrike">
                          <a:solidFill>
                            <a:srgbClr val="000000"/>
                          </a:solidFill>
                          <a:effectLst/>
                          <a:latin typeface="Verdana" charset="0"/>
                        </a:rPr>
                        <a:t>43</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381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355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329</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694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303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642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199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564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173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538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147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512</a:t>
                      </a:r>
                    </a:p>
                  </a:txBody>
                  <a:tcPr marL="10319" marR="10319" marT="12700" marB="0" anchor="b">
                    <a:lnL>
                      <a:noFill/>
                    </a:lnL>
                    <a:lnR>
                      <a:noFill/>
                    </a:lnR>
                    <a:lnT>
                      <a:noFill/>
                    </a:lnT>
                    <a:lnB>
                      <a:noFill/>
                    </a:lnB>
                    <a:solidFill>
                      <a:srgbClr val="A6A6A6"/>
                    </a:solidFill>
                  </a:tcPr>
                </a:tc>
                <a:tc>
                  <a:txBody>
                    <a:bodyPr/>
                    <a:lstStyle/>
                    <a:p>
                      <a:pPr algn="r" fontAlgn="b"/>
                      <a:r>
                        <a:rPr lang="cs-CZ" sz="850" b="0" i="0" u="none" strike="noStrike">
                          <a:solidFill>
                            <a:srgbClr val="000000"/>
                          </a:solidFill>
                          <a:effectLst/>
                          <a:latin typeface="Verdana" charset="0"/>
                        </a:rPr>
                        <a:t>121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486</a:t>
                      </a:r>
                    </a:p>
                  </a:txBody>
                  <a:tcPr marL="10319" marR="10319" marT="12700" marB="0" anchor="b">
                    <a:lnL>
                      <a:noFill/>
                    </a:lnL>
                    <a:lnR>
                      <a:noFill/>
                    </a:lnR>
                    <a:lnT>
                      <a:noFill/>
                    </a:lnT>
                    <a:lnB>
                      <a:noFill/>
                    </a:lnB>
                    <a:solidFill>
                      <a:srgbClr val="FFFF00"/>
                    </a:solidFill>
                  </a:tcPr>
                </a:tc>
                <a:tc>
                  <a:txBody>
                    <a:bodyPr/>
                    <a:lstStyle/>
                    <a:p>
                      <a:pPr algn="r" fontAlgn="b"/>
                      <a:r>
                        <a:rPr lang="en-US" sz="850" b="0" i="0" u="none" strike="noStrike">
                          <a:solidFill>
                            <a:srgbClr val="000000"/>
                          </a:solidFill>
                          <a:effectLst/>
                          <a:latin typeface="Verdana" charset="0"/>
                        </a:rPr>
                        <a:t>95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433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407</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3"/>
                  </a:ext>
                </a:extLst>
              </a:tr>
              <a:tr h="216955">
                <a:tc>
                  <a:txBody>
                    <a:bodyPr/>
                    <a:lstStyle/>
                    <a:p>
                      <a:pPr algn="r" fontAlgn="b"/>
                      <a:r>
                        <a:rPr lang="is-IS" sz="850" b="0" i="0" u="none" strike="noStrike">
                          <a:solidFill>
                            <a:srgbClr val="000000"/>
                          </a:solidFill>
                          <a:effectLst/>
                          <a:latin typeface="Verdana" charset="0"/>
                        </a:rPr>
                        <a:t>408</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44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382</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a:t>
                      </a:r>
                    </a:p>
                  </a:txBody>
                  <a:tcPr marL="10319" marR="10319" marT="12700" marB="0" anchor="b">
                    <a:lnL>
                      <a:noFill/>
                    </a:lnL>
                    <a:lnR>
                      <a:noFill/>
                    </a:lnR>
                    <a:lnT>
                      <a:noFill/>
                    </a:lnT>
                    <a:lnB>
                      <a:noFill/>
                    </a:lnB>
                    <a:solidFill>
                      <a:srgbClr val="F2DCDB"/>
                    </a:solidFill>
                  </a:tcPr>
                </a:tc>
                <a:tc>
                  <a:txBody>
                    <a:bodyPr/>
                    <a:lstStyle/>
                    <a:p>
                      <a:pPr algn="r" fontAlgn="b"/>
                      <a:r>
                        <a:rPr lang="en-US" sz="850" b="0" i="0" u="none" strike="noStrike">
                          <a:solidFill>
                            <a:srgbClr val="000000"/>
                          </a:solidFill>
                          <a:effectLst/>
                          <a:latin typeface="Verdana" charset="0"/>
                        </a:rPr>
                        <a:t>356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721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330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695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565</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174</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539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148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513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460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96</a:t>
                      </a:r>
                    </a:p>
                  </a:txBody>
                  <a:tcPr marL="10319" marR="10319" marT="12700" marB="0" anchor="b">
                    <a:lnL>
                      <a:noFill/>
                    </a:lnL>
                    <a:lnR>
                      <a:noFill/>
                    </a:lnR>
                    <a:lnT>
                      <a:noFill/>
                    </a:lnT>
                    <a:lnB>
                      <a:noFill/>
                    </a:lnB>
                    <a:solidFill>
                      <a:srgbClr val="FFFF00"/>
                    </a:solidFill>
                  </a:tcPr>
                </a:tc>
                <a:tc>
                  <a:txBody>
                    <a:bodyPr/>
                    <a:lstStyle/>
                    <a:p>
                      <a:pPr algn="r" fontAlgn="b"/>
                      <a:r>
                        <a:rPr lang="ru-RU" sz="850" b="0" i="0" u="none" strike="noStrike">
                          <a:solidFill>
                            <a:srgbClr val="000000"/>
                          </a:solidFill>
                          <a:effectLst/>
                          <a:latin typeface="Verdana" charset="0"/>
                        </a:rPr>
                        <a:t>434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70</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4"/>
                  </a:ext>
                </a:extLst>
              </a:tr>
              <a:tr h="216955">
                <a:tc>
                  <a:txBody>
                    <a:bodyPr/>
                    <a:lstStyle/>
                    <a:p>
                      <a:pPr algn="r" fontAlgn="b"/>
                      <a:r>
                        <a:rPr lang="is-IS" sz="850" b="0" i="0" u="none" strike="noStrike">
                          <a:solidFill>
                            <a:srgbClr val="000000"/>
                          </a:solidFill>
                          <a:effectLst/>
                          <a:latin typeface="Verdana" charset="0"/>
                        </a:rPr>
                        <a:t>71</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409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383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357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331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696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253</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618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592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566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175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149</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487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461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97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435</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5"/>
                  </a:ext>
                </a:extLst>
              </a:tr>
              <a:tr h="216955">
                <a:tc>
                  <a:txBody>
                    <a:bodyPr/>
                    <a:lstStyle/>
                    <a:p>
                      <a:pPr algn="r" fontAlgn="b"/>
                      <a:r>
                        <a:rPr lang="cs-CZ" sz="850" b="0" i="0" u="none" strike="noStrike">
                          <a:solidFill>
                            <a:srgbClr val="000000"/>
                          </a:solidFill>
                          <a:effectLst/>
                          <a:latin typeface="Verdana" charset="0"/>
                        </a:rPr>
                        <a:t>436</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72</a:t>
                      </a:r>
                    </a:p>
                  </a:txBody>
                  <a:tcPr marL="10319" marR="10319" marT="12700" marB="0" anchor="b">
                    <a:lnL>
                      <a:noFill/>
                    </a:lnL>
                    <a:lnR>
                      <a:noFill/>
                    </a:lnR>
                    <a:lnT>
                      <a:noFill/>
                    </a:lnT>
                    <a:lnB>
                      <a:noFill/>
                    </a:lnB>
                    <a:solidFill>
                      <a:srgbClr val="F2DCDB"/>
                    </a:solidFill>
                  </a:tcPr>
                </a:tc>
                <a:tc>
                  <a:txBody>
                    <a:bodyPr/>
                    <a:lstStyle/>
                    <a:p>
                      <a:pPr algn="r" fontAlgn="b"/>
                      <a:r>
                        <a:rPr lang="en-US" sz="850" b="0" i="0" u="none" strike="noStrike">
                          <a:solidFill>
                            <a:srgbClr val="000000"/>
                          </a:solidFill>
                          <a:effectLst/>
                          <a:latin typeface="Verdana" charset="0"/>
                        </a:rPr>
                        <a:t>410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384</a:t>
                      </a:r>
                    </a:p>
                  </a:txBody>
                  <a:tcPr marL="10319" marR="10319" marT="12700" marB="0" anchor="b">
                    <a:lnL>
                      <a:noFill/>
                    </a:lnL>
                    <a:lnR>
                      <a:noFill/>
                    </a:lnR>
                    <a:lnT>
                      <a:noFill/>
                    </a:lnT>
                    <a:lnB>
                      <a:noFill/>
                    </a:lnB>
                    <a:solidFill>
                      <a:srgbClr val="FFFF00"/>
                    </a:solidFill>
                  </a:tcPr>
                </a:tc>
                <a:tc>
                  <a:txBody>
                    <a:bodyPr/>
                    <a:lstStyle/>
                    <a:p>
                      <a:pPr algn="r" fontAlgn="b"/>
                      <a:r>
                        <a:rPr lang="is-IS" sz="850" b="0" i="0" u="none" strike="noStrike">
                          <a:solidFill>
                            <a:srgbClr val="000000"/>
                          </a:solidFill>
                          <a:effectLst/>
                          <a:latin typeface="Verdana" charset="0"/>
                        </a:rPr>
                        <a:t>20</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358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332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697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593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567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176</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150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462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98</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6"/>
                  </a:ext>
                </a:extLst>
              </a:tr>
              <a:tr h="216955">
                <a:tc>
                  <a:txBody>
                    <a:bodyPr/>
                    <a:lstStyle/>
                    <a:p>
                      <a:pPr algn="r" fontAlgn="b"/>
                      <a:r>
                        <a:rPr lang="en-US" sz="850" b="0" i="0" u="none" strike="noStrike">
                          <a:solidFill>
                            <a:srgbClr val="000000"/>
                          </a:solidFill>
                          <a:effectLst/>
                          <a:latin typeface="Verdana" charset="0"/>
                        </a:rPr>
                        <a:t>99</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437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411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385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359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333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698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229</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594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541</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177</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515</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151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489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463</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7"/>
                  </a:ext>
                </a:extLst>
              </a:tr>
              <a:tr h="216955">
                <a:tc>
                  <a:txBody>
                    <a:bodyPr/>
                    <a:lstStyle/>
                    <a:p>
                      <a:pPr algn="r" fontAlgn="b"/>
                      <a:r>
                        <a:rPr lang="en-US" sz="850" b="0" i="0" u="none" strike="noStrike">
                          <a:solidFill>
                            <a:srgbClr val="000000"/>
                          </a:solidFill>
                          <a:effectLst/>
                          <a:latin typeface="Verdana" charset="0"/>
                        </a:rPr>
                        <a:t>464</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100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438</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74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412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a:t>
                      </a:r>
                    </a:p>
                  </a:txBody>
                  <a:tcPr marL="10319" marR="10319" marT="12700" marB="0" anchor="b">
                    <a:lnL>
                      <a:noFill/>
                    </a:lnL>
                    <a:lnR>
                      <a:noFill/>
                    </a:lnR>
                    <a:lnT>
                      <a:noFill/>
                    </a:lnT>
                    <a:lnB>
                      <a:noFill/>
                    </a:lnB>
                    <a:solidFill>
                      <a:srgbClr val="FFFF00"/>
                    </a:solidFill>
                  </a:tcPr>
                </a:tc>
                <a:tc>
                  <a:txBody>
                    <a:bodyPr/>
                    <a:lstStyle/>
                    <a:p>
                      <a:pPr algn="r" fontAlgn="b"/>
                      <a:r>
                        <a:rPr lang="en-US" sz="850" b="0" i="0" u="none" strike="noStrike">
                          <a:solidFill>
                            <a:srgbClr val="000000"/>
                          </a:solidFill>
                          <a:effectLst/>
                          <a:latin typeface="Verdana" charset="0"/>
                        </a:rPr>
                        <a:t>386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360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725</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334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699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256</a:t>
                      </a:r>
                    </a:p>
                  </a:txBody>
                  <a:tcPr marL="10319" marR="10319" marT="12700" marB="0" anchor="b">
                    <a:lnL>
                      <a:noFill/>
                    </a:lnL>
                    <a:lnR>
                      <a:noFill/>
                    </a:lnR>
                    <a:lnT>
                      <a:noFill/>
                    </a:lnT>
                    <a:lnB>
                      <a:noFill/>
                    </a:lnB>
                    <a:solidFill>
                      <a:srgbClr val="A6A6A6"/>
                    </a:solidFill>
                  </a:tcPr>
                </a:tc>
                <a:tc>
                  <a:txBody>
                    <a:bodyPr/>
                    <a:lstStyle/>
                    <a:p>
                      <a:pPr algn="r" fontAlgn="b"/>
                      <a:r>
                        <a:rPr lang="is-IS" sz="850" b="0" i="0" u="none" strike="noStrike">
                          <a:solidFill>
                            <a:srgbClr val="000000"/>
                          </a:solidFill>
                          <a:effectLst/>
                          <a:latin typeface="Verdana" charset="0"/>
                        </a:rPr>
                        <a:t>621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542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178</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152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490</a:t>
                      </a:r>
                    </a:p>
                  </a:txBody>
                  <a:tcPr marL="10319" marR="10319" marT="12700" marB="0" anchor="b">
                    <a:lnL>
                      <a:noFill/>
                    </a:lnL>
                    <a:lnR>
                      <a:noFill/>
                    </a:lnR>
                    <a:lnT>
                      <a:noFill/>
                    </a:lnT>
                    <a:lnB>
                      <a:noFill/>
                    </a:lnB>
                  </a:tcPr>
                </a:tc>
                <a:tc>
                  <a:txBody>
                    <a:bodyPr/>
                    <a:lstStyle/>
                    <a:p>
                      <a:pPr algn="r" fontAlgn="b"/>
                      <a:r>
                        <a:rPr lang="tr-TR" sz="850" b="0" i="0" u="none" strike="noStrike">
                          <a:solidFill>
                            <a:srgbClr val="000000"/>
                          </a:solidFill>
                          <a:effectLst/>
                          <a:latin typeface="Verdana" charset="0"/>
                        </a:rPr>
                        <a:t>126</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8"/>
                  </a:ext>
                </a:extLst>
              </a:tr>
              <a:tr h="216955">
                <a:tc>
                  <a:txBody>
                    <a:bodyPr/>
                    <a:lstStyle/>
                    <a:p>
                      <a:pPr algn="r" fontAlgn="b"/>
                      <a:r>
                        <a:rPr lang="is-IS" sz="850" b="0" i="0" u="none" strike="noStrike">
                          <a:solidFill>
                            <a:srgbClr val="000000"/>
                          </a:solidFill>
                          <a:effectLst/>
                          <a:latin typeface="Verdana" charset="0"/>
                        </a:rPr>
                        <a:t>127</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465</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101</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439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75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413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387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361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335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309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674</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283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648</a:t>
                      </a:r>
                    </a:p>
                  </a:txBody>
                  <a:tcPr marL="10319" marR="10319" marT="12700" marB="0" anchor="b">
                    <a:lnL>
                      <a:noFill/>
                    </a:lnL>
                    <a:lnR>
                      <a:noFill/>
                    </a:lnR>
                    <a:lnT>
                      <a:noFill/>
                    </a:lnT>
                    <a:lnB>
                      <a:noFill/>
                    </a:lnB>
                    <a:solidFill>
                      <a:srgbClr val="92D050"/>
                    </a:solidFill>
                  </a:tcPr>
                </a:tc>
                <a:tc>
                  <a:txBody>
                    <a:bodyPr/>
                    <a:lstStyle/>
                    <a:p>
                      <a:pPr algn="r" fontAlgn="b"/>
                      <a:r>
                        <a:rPr lang="is-IS" sz="850" b="0" i="0" u="none" strike="noStrike">
                          <a:solidFill>
                            <a:srgbClr val="000000"/>
                          </a:solidFill>
                          <a:effectLst/>
                          <a:latin typeface="Verdana" charset="0"/>
                        </a:rPr>
                        <a:t>257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543</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179</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153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491</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09"/>
                  </a:ext>
                </a:extLst>
              </a:tr>
              <a:tr h="216955">
                <a:tc>
                  <a:txBody>
                    <a:bodyPr/>
                    <a:lstStyle/>
                    <a:p>
                      <a:pPr algn="r" fontAlgn="b"/>
                      <a:r>
                        <a:rPr lang="cs-CZ" sz="850" b="0" i="0" u="none" strike="noStrike">
                          <a:solidFill>
                            <a:srgbClr val="000000"/>
                          </a:solidFill>
                          <a:effectLst/>
                          <a:latin typeface="Verdana" charset="0"/>
                        </a:rPr>
                        <a:t>492</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128</a:t>
                      </a:r>
                    </a:p>
                  </a:txBody>
                  <a:tcPr marL="10319" marR="10319" marT="12700" marB="0" anchor="b">
                    <a:lnL>
                      <a:noFill/>
                    </a:lnL>
                    <a:lnR>
                      <a:noFill/>
                    </a:lnR>
                    <a:lnT>
                      <a:noFill/>
                    </a:lnT>
                    <a:lnB>
                      <a:noFill/>
                    </a:lnB>
                    <a:solidFill>
                      <a:srgbClr val="A6A6A6"/>
                    </a:solidFill>
                  </a:tcPr>
                </a:tc>
                <a:tc>
                  <a:txBody>
                    <a:bodyPr/>
                    <a:lstStyle/>
                    <a:p>
                      <a:pPr algn="r" fontAlgn="b"/>
                      <a:r>
                        <a:rPr lang="is-IS" sz="850" b="0" i="0" u="none" strike="noStrike">
                          <a:solidFill>
                            <a:srgbClr val="000000"/>
                          </a:solidFill>
                          <a:effectLst/>
                          <a:latin typeface="Verdana" charset="0"/>
                        </a:rPr>
                        <a:t>466</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102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76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414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388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a:t>
                      </a:r>
                    </a:p>
                  </a:txBody>
                  <a:tcPr marL="10319" marR="10319" marT="12700" marB="0" anchor="b">
                    <a:lnL>
                      <a:noFill/>
                    </a:lnL>
                    <a:lnR>
                      <a:noFill/>
                    </a:lnR>
                    <a:lnT>
                      <a:noFill/>
                    </a:lnT>
                    <a:lnB>
                      <a:noFill/>
                    </a:lnB>
                    <a:solidFill>
                      <a:srgbClr val="FFFF00"/>
                    </a:solidFill>
                  </a:tcPr>
                </a:tc>
                <a:tc>
                  <a:txBody>
                    <a:bodyPr/>
                    <a:lstStyle/>
                    <a:p>
                      <a:pPr algn="r" fontAlgn="b"/>
                      <a:r>
                        <a:rPr lang="is-IS" sz="850" b="0" i="0" u="none" strike="noStrike">
                          <a:solidFill>
                            <a:srgbClr val="000000"/>
                          </a:solidFill>
                          <a:effectLst/>
                          <a:latin typeface="Verdana" charset="0"/>
                        </a:rPr>
                        <a:t>362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727</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336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232</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570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544</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180</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518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154</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0"/>
                  </a:ext>
                </a:extLst>
              </a:tr>
              <a:tr h="216955">
                <a:tc>
                  <a:txBody>
                    <a:bodyPr/>
                    <a:lstStyle/>
                    <a:p>
                      <a:pPr algn="r" fontAlgn="b"/>
                      <a:r>
                        <a:rPr lang="en-US" sz="850" b="0" i="0" u="none" strike="noStrike">
                          <a:solidFill>
                            <a:srgbClr val="000000"/>
                          </a:solidFill>
                          <a:effectLst/>
                          <a:latin typeface="Verdana" charset="0"/>
                        </a:rPr>
                        <a:t>155</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cs-CZ" sz="850" b="0" i="0" u="none" strike="noStrike">
                          <a:solidFill>
                            <a:srgbClr val="000000"/>
                          </a:solidFill>
                          <a:effectLst/>
                          <a:latin typeface="Verdana" charset="0"/>
                        </a:rPr>
                        <a:t>493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467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103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441</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77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415</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389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337</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702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311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649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259</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597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571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545</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181</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519</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1"/>
                  </a:ext>
                </a:extLst>
              </a:tr>
              <a:tr h="216955">
                <a:tc>
                  <a:txBody>
                    <a:bodyPr/>
                    <a:lstStyle/>
                    <a:p>
                      <a:pPr algn="r" fontAlgn="b"/>
                      <a:r>
                        <a:rPr lang="is-IS" sz="850" b="0" i="0" u="none" strike="noStrike">
                          <a:solidFill>
                            <a:srgbClr val="000000"/>
                          </a:solidFill>
                          <a:effectLst/>
                          <a:latin typeface="Verdana" charset="0"/>
                        </a:rPr>
                        <a:t>520</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850" b="0" i="0" u="none" strike="noStrike">
                          <a:solidFill>
                            <a:srgbClr val="000000"/>
                          </a:solidFill>
                          <a:effectLst/>
                          <a:latin typeface="Verdana" charset="0"/>
                        </a:rPr>
                        <a:t>156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442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416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364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729</a:t>
                      </a:r>
                    </a:p>
                  </a:txBody>
                  <a:tcPr marL="10319" marR="10319" marT="12700" marB="0" anchor="b">
                    <a:lnL>
                      <a:noFill/>
                    </a:lnL>
                    <a:lnR>
                      <a:noFill/>
                    </a:lnR>
                    <a:lnT>
                      <a:noFill/>
                    </a:lnT>
                    <a:lnB>
                      <a:noFill/>
                    </a:lnB>
                    <a:solidFill>
                      <a:srgbClr val="FFFF00"/>
                    </a:solidFill>
                  </a:tcPr>
                </a:tc>
                <a:tc>
                  <a:txBody>
                    <a:bodyPr/>
                    <a:lstStyle/>
                    <a:p>
                      <a:pPr algn="r" fontAlgn="b"/>
                      <a:r>
                        <a:rPr lang="en-US" sz="850" b="0" i="0" u="none" strike="noStrike">
                          <a:solidFill>
                            <a:srgbClr val="000000"/>
                          </a:solidFill>
                          <a:effectLst/>
                          <a:latin typeface="Verdana" charset="0"/>
                        </a:rPr>
                        <a:t>338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312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546</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182</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2"/>
                  </a:ext>
                </a:extLst>
              </a:tr>
              <a:tr h="216955">
                <a:tc>
                  <a:txBody>
                    <a:bodyPr/>
                    <a:lstStyle/>
                    <a:p>
                      <a:pPr algn="r" fontAlgn="b"/>
                      <a:r>
                        <a:rPr lang="cs-CZ" sz="850" b="0" i="0" u="none" strike="noStrike">
                          <a:solidFill>
                            <a:srgbClr val="000000"/>
                          </a:solidFill>
                          <a:effectLst/>
                          <a:latin typeface="Verdana" charset="0"/>
                        </a:rPr>
                        <a:t>183</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cs-CZ" sz="850" b="0" i="0" u="none" strike="noStrike">
                          <a:solidFill>
                            <a:srgbClr val="000000"/>
                          </a:solidFill>
                          <a:effectLst/>
                          <a:latin typeface="Verdana" charset="0"/>
                        </a:rPr>
                        <a:t>521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157</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443</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79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417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53</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a:t>
                      </a:r>
                    </a:p>
                  </a:txBody>
                  <a:tcPr marL="10319" marR="10319" marT="12700" marB="0" anchor="b">
                    <a:lnL>
                      <a:noFill/>
                    </a:lnL>
                    <a:lnR>
                      <a:noFill/>
                    </a:lnR>
                    <a:lnT>
                      <a:noFill/>
                    </a:lnT>
                    <a:lnB>
                      <a:noFill/>
                    </a:lnB>
                    <a:solidFill>
                      <a:srgbClr val="DCE6F1"/>
                    </a:solidFill>
                  </a:tcPr>
                </a:tc>
                <a:tc>
                  <a:txBody>
                    <a:bodyPr/>
                    <a:lstStyle/>
                    <a:p>
                      <a:pPr algn="r" fontAlgn="b"/>
                      <a:r>
                        <a:rPr lang="cs-CZ" sz="850" b="0" i="0" u="none" strike="noStrike">
                          <a:solidFill>
                            <a:srgbClr val="000000"/>
                          </a:solidFill>
                          <a:effectLst/>
                          <a:latin typeface="Verdana" charset="0"/>
                        </a:rPr>
                        <a:t>365</a:t>
                      </a:r>
                    </a:p>
                  </a:txBody>
                  <a:tcPr marL="10319" marR="10319" marT="12700" marB="0" anchor="b">
                    <a:lnL>
                      <a:noFill/>
                    </a:lnL>
                    <a:lnR>
                      <a:noFill/>
                    </a:lnR>
                    <a:lnT>
                      <a:noFill/>
                    </a:lnT>
                    <a:lnB>
                      <a:noFill/>
                    </a:lnB>
                    <a:solidFill>
                      <a:srgbClr val="FFC000"/>
                    </a:solidFill>
                  </a:tcPr>
                </a:tc>
                <a:tc>
                  <a:txBody>
                    <a:bodyPr/>
                    <a:lstStyle/>
                    <a:p>
                      <a:pPr algn="r" fontAlgn="b"/>
                      <a:r>
                        <a:rPr lang="en-US" sz="850" b="0" i="0" u="none" strike="noStrike">
                          <a:solidFill>
                            <a:srgbClr val="000000"/>
                          </a:solidFill>
                          <a:effectLst/>
                          <a:latin typeface="Verdana" charset="0"/>
                        </a:rPr>
                        <a:t>703</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339</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677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313</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651</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287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573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209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547</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3"/>
                  </a:ext>
                </a:extLst>
              </a:tr>
              <a:tr h="216955">
                <a:tc>
                  <a:txBody>
                    <a:bodyPr/>
                    <a:lstStyle/>
                    <a:p>
                      <a:pPr algn="r" fontAlgn="b"/>
                      <a:r>
                        <a:rPr lang="is-IS" sz="850" b="0" i="0" u="none" strike="noStrike">
                          <a:solidFill>
                            <a:srgbClr val="000000"/>
                          </a:solidFill>
                          <a:effectLst/>
                          <a:latin typeface="Verdana" charset="0"/>
                        </a:rPr>
                        <a:t>548</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184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522</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158</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470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80</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418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54</a:t>
                      </a:r>
                    </a:p>
                  </a:txBody>
                  <a:tcPr marL="10319" marR="10319" marT="12700" marB="0" anchor="b">
                    <a:lnL>
                      <a:noFill/>
                    </a:lnL>
                    <a:lnR>
                      <a:noFill/>
                    </a:lnR>
                    <a:lnT>
                      <a:noFill/>
                    </a:lnT>
                    <a:lnB>
                      <a:noFill/>
                    </a:lnB>
                    <a:solidFill>
                      <a:srgbClr val="DCE6F1"/>
                    </a:solidFill>
                  </a:tcPr>
                </a:tc>
                <a:tc>
                  <a:txBody>
                    <a:bodyPr/>
                    <a:lstStyle/>
                    <a:p>
                      <a:pPr algn="r" fontAlgn="b"/>
                      <a:r>
                        <a:rPr lang="is-IS" sz="850" b="0" i="0" u="none" strike="noStrike">
                          <a:solidFill>
                            <a:srgbClr val="000000"/>
                          </a:solidFill>
                          <a:effectLst/>
                          <a:latin typeface="Verdana" charset="0"/>
                        </a:rPr>
                        <a:t>392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366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704</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678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652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236</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574</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210</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4"/>
                  </a:ext>
                </a:extLst>
              </a:tr>
              <a:tr h="216955">
                <a:tc>
                  <a:txBody>
                    <a:bodyPr/>
                    <a:lstStyle/>
                    <a:p>
                      <a:pPr algn="r" fontAlgn="b"/>
                      <a:r>
                        <a:rPr lang="cs-CZ" sz="850" b="0" i="0" u="none" strike="noStrike">
                          <a:solidFill>
                            <a:srgbClr val="000000"/>
                          </a:solidFill>
                          <a:effectLst/>
                          <a:latin typeface="Verdana" charset="0"/>
                        </a:rPr>
                        <a:t>211</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cs-CZ" sz="850" b="0" i="0" u="none" strike="noStrike">
                          <a:solidFill>
                            <a:srgbClr val="000000"/>
                          </a:solidFill>
                          <a:effectLst/>
                          <a:latin typeface="Verdana" charset="0"/>
                        </a:rPr>
                        <a:t>549</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159</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471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81</a:t>
                      </a:r>
                    </a:p>
                  </a:txBody>
                  <a:tcPr marL="10319" marR="10319" marT="12700" marB="0" anchor="b">
                    <a:lnL>
                      <a:noFill/>
                    </a:lnL>
                    <a:lnR>
                      <a:noFill/>
                    </a:lnR>
                    <a:lnT>
                      <a:noFill/>
                    </a:lnT>
                    <a:lnB>
                      <a:noFill/>
                    </a:lnB>
                    <a:solidFill>
                      <a:srgbClr val="92D050"/>
                    </a:solidFill>
                  </a:tcPr>
                </a:tc>
                <a:tc>
                  <a:txBody>
                    <a:bodyPr/>
                    <a:lstStyle/>
                    <a:p>
                      <a:pPr algn="r" fontAlgn="b"/>
                      <a:r>
                        <a:rPr lang="en-US" sz="850" b="0" i="0" u="none" strike="noStrike">
                          <a:solidFill>
                            <a:srgbClr val="000000"/>
                          </a:solidFill>
                          <a:effectLst/>
                          <a:latin typeface="Verdana" charset="0"/>
                        </a:rPr>
                        <a:t>419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28</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a:t>
                      </a:r>
                    </a:p>
                  </a:txBody>
                  <a:tcPr marL="10319" marR="10319" marT="12700" marB="0" anchor="b">
                    <a:lnL>
                      <a:noFill/>
                    </a:lnL>
                    <a:lnR>
                      <a:noFill/>
                    </a:lnR>
                    <a:lnT>
                      <a:noFill/>
                    </a:lnT>
                    <a:lnB>
                      <a:noFill/>
                    </a:lnB>
                    <a:solidFill>
                      <a:srgbClr val="A6A6A6"/>
                    </a:solidFill>
                  </a:tcPr>
                </a:tc>
                <a:tc>
                  <a:txBody>
                    <a:bodyPr/>
                    <a:lstStyle/>
                    <a:p>
                      <a:pPr algn="r" fontAlgn="b"/>
                      <a:r>
                        <a:rPr lang="is-IS" sz="850" b="0" i="0" u="none" strike="noStrike">
                          <a:solidFill>
                            <a:srgbClr val="000000"/>
                          </a:solidFill>
                          <a:effectLst/>
                          <a:latin typeface="Verdana" charset="0"/>
                        </a:rPr>
                        <a:t>367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705</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341</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679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289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237</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575</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5"/>
                  </a:ext>
                </a:extLst>
              </a:tr>
              <a:tr h="216955">
                <a:tc>
                  <a:txBody>
                    <a:bodyPr/>
                    <a:lstStyle/>
                    <a:p>
                      <a:pPr algn="r" fontAlgn="b"/>
                      <a:r>
                        <a:rPr lang="ru-RU" sz="850" b="0" i="0" u="none" strike="noStrike">
                          <a:solidFill>
                            <a:srgbClr val="000000"/>
                          </a:solidFill>
                          <a:effectLst/>
                          <a:latin typeface="Verdana" charset="0"/>
                        </a:rPr>
                        <a:t>576</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r" fontAlgn="b"/>
                      <a:r>
                        <a:rPr lang="is-IS" sz="850" b="0" i="0" u="none" strike="noStrike">
                          <a:solidFill>
                            <a:srgbClr val="000000"/>
                          </a:solidFill>
                          <a:effectLst/>
                          <a:latin typeface="Verdana" charset="0"/>
                        </a:rPr>
                        <a:t>212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550</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160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108</a:t>
                      </a:r>
                    </a:p>
                  </a:txBody>
                  <a:tcPr marL="10319" marR="10319" marT="12700" marB="0" anchor="b">
                    <a:lnL>
                      <a:noFill/>
                    </a:lnL>
                    <a:lnR>
                      <a:noFill/>
                    </a:lnR>
                    <a:lnT>
                      <a:noFill/>
                    </a:lnT>
                    <a:lnB>
                      <a:noFill/>
                    </a:lnB>
                    <a:solidFill>
                      <a:srgbClr val="DCE6F1"/>
                    </a:solidFill>
                  </a:tcPr>
                </a:tc>
                <a:tc>
                  <a:txBody>
                    <a:bodyPr/>
                    <a:lstStyle/>
                    <a:p>
                      <a:pPr algn="r" fontAlgn="b"/>
                      <a:r>
                        <a:rPr lang="en-US" sz="850" b="0" i="0" u="none" strike="noStrike">
                          <a:solidFill>
                            <a:srgbClr val="000000"/>
                          </a:solidFill>
                          <a:effectLst/>
                          <a:latin typeface="Verdana" charset="0"/>
                        </a:rPr>
                        <a:t>446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29</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394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342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290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264</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602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238</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6"/>
                  </a:ext>
                </a:extLst>
              </a:tr>
              <a:tr h="216955">
                <a:tc>
                  <a:txBody>
                    <a:bodyPr/>
                    <a:lstStyle/>
                    <a:p>
                      <a:pPr algn="r" fontAlgn="b"/>
                      <a:r>
                        <a:rPr lang="is-IS" sz="850" b="0" i="0" u="none" strike="noStrike">
                          <a:solidFill>
                            <a:srgbClr val="000000"/>
                          </a:solidFill>
                          <a:effectLst/>
                          <a:latin typeface="Verdana" charset="0"/>
                        </a:rPr>
                        <a:t>239</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uk-UA" sz="850" b="0" i="0" u="none" strike="noStrike">
                          <a:solidFill>
                            <a:srgbClr val="000000"/>
                          </a:solidFill>
                          <a:effectLst/>
                          <a:latin typeface="Verdana" charset="0"/>
                        </a:rPr>
                        <a:t>577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213</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551</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161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499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473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82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447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421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30</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a:t>
                      </a:r>
                    </a:p>
                  </a:txBody>
                  <a:tcPr marL="10319" marR="10319" marT="12700" marB="0" anchor="b">
                    <a:lnL>
                      <a:noFill/>
                    </a:lnL>
                    <a:lnR>
                      <a:noFill/>
                    </a:lnR>
                    <a:lnT>
                      <a:noFill/>
                    </a:lnT>
                    <a:lnB>
                      <a:noFill/>
                    </a:lnB>
                    <a:solidFill>
                      <a:srgbClr val="A6A6A6"/>
                    </a:solidFill>
                  </a:tcPr>
                </a:tc>
                <a:tc>
                  <a:txBody>
                    <a:bodyPr/>
                    <a:lstStyle/>
                    <a:p>
                      <a:pPr algn="r" fontAlgn="b"/>
                      <a:r>
                        <a:rPr lang="cs-CZ" sz="850" b="0" i="0" u="none" strike="noStrike">
                          <a:solidFill>
                            <a:srgbClr val="000000"/>
                          </a:solidFill>
                          <a:effectLst/>
                          <a:latin typeface="Verdana" charset="0"/>
                        </a:rPr>
                        <a:t>369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707</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291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603</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7"/>
                  </a:ext>
                </a:extLst>
              </a:tr>
              <a:tr h="216955">
                <a:tc>
                  <a:txBody>
                    <a:bodyPr/>
                    <a:lstStyle/>
                    <a:p>
                      <a:pPr algn="r" fontAlgn="b"/>
                      <a:r>
                        <a:rPr lang="is-IS" sz="850" b="0" i="0" u="none" strike="noStrike">
                          <a:solidFill>
                            <a:srgbClr val="000000"/>
                          </a:solidFill>
                          <a:effectLst/>
                          <a:latin typeface="Verdana" charset="0"/>
                        </a:rPr>
                        <a:t>604</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240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578</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214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552</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188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162</a:t>
                      </a:r>
                    </a:p>
                  </a:txBody>
                  <a:tcPr marL="10319" marR="10319" marT="12700" marB="0" anchor="b">
                    <a:lnL>
                      <a:noFill/>
                    </a:lnL>
                    <a:lnR>
                      <a:noFill/>
                    </a:lnR>
                    <a:lnT>
                      <a:noFill/>
                    </a:lnT>
                    <a:lnB>
                      <a:noFill/>
                    </a:lnB>
                    <a:solidFill>
                      <a:srgbClr val="92D050"/>
                    </a:solidFill>
                  </a:tcPr>
                </a:tc>
                <a:tc>
                  <a:txBody>
                    <a:bodyPr/>
                    <a:lstStyle/>
                    <a:p>
                      <a:pPr algn="r" fontAlgn="b"/>
                      <a:r>
                        <a:rPr lang="is-IS" sz="850" b="0" i="0" u="none" strike="noStrike">
                          <a:solidFill>
                            <a:srgbClr val="000000"/>
                          </a:solidFill>
                          <a:effectLst/>
                          <a:latin typeface="Verdana" charset="0"/>
                        </a:rPr>
                        <a:t>500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109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474</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83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448</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370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708</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682</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318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292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266</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8"/>
                  </a:ext>
                </a:extLst>
              </a:tr>
              <a:tr h="216955">
                <a:tc>
                  <a:txBody>
                    <a:bodyPr/>
                    <a:lstStyle/>
                    <a:p>
                      <a:pPr algn="r" fontAlgn="b"/>
                      <a:r>
                        <a:rPr lang="is-IS" sz="850" b="0" i="0" u="none" strike="noStrike">
                          <a:solidFill>
                            <a:srgbClr val="000000"/>
                          </a:solidFill>
                          <a:effectLst/>
                          <a:latin typeface="Verdana" charset="0"/>
                        </a:rPr>
                        <a:t>267</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605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241</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579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215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189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527</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136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501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475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84</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449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a:t>
                      </a:r>
                    </a:p>
                  </a:txBody>
                  <a:tcPr marL="10319" marR="10319" marT="12700" marB="0" anchor="b">
                    <a:lnL>
                      <a:noFill/>
                    </a:lnL>
                    <a:lnR>
                      <a:noFill/>
                    </a:lnR>
                    <a:lnT>
                      <a:noFill/>
                    </a:lnT>
                    <a:lnB>
                      <a:noFill/>
                    </a:lnB>
                    <a:solidFill>
                      <a:srgbClr val="A6A6A6"/>
                    </a:solidFill>
                  </a:tcPr>
                </a:tc>
                <a:tc>
                  <a:txBody>
                    <a:bodyPr/>
                    <a:lstStyle/>
                    <a:p>
                      <a:pPr algn="r" fontAlgn="b"/>
                      <a:r>
                        <a:rPr lang="uk-UA" sz="850" b="0" i="0" u="none" strike="noStrike">
                          <a:solidFill>
                            <a:srgbClr val="000000"/>
                          </a:solidFill>
                          <a:effectLst/>
                          <a:latin typeface="Verdana" charset="0"/>
                        </a:rPr>
                        <a:t>397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a:t>
                      </a:r>
                    </a:p>
                  </a:txBody>
                  <a:tcPr marL="10319" marR="10319" marT="12700" marB="0" anchor="b">
                    <a:lnL>
                      <a:noFill/>
                    </a:lnL>
                    <a:lnR>
                      <a:noFill/>
                    </a:lnR>
                    <a:lnT>
                      <a:noFill/>
                    </a:lnT>
                    <a:lnB>
                      <a:noFill/>
                    </a:lnB>
                    <a:solidFill>
                      <a:srgbClr val="FFFF00"/>
                    </a:solidFill>
                  </a:tcPr>
                </a:tc>
                <a:tc>
                  <a:txBody>
                    <a:bodyPr/>
                    <a:lstStyle/>
                    <a:p>
                      <a:pPr algn="r" fontAlgn="b"/>
                      <a:r>
                        <a:rPr lang="is-IS" sz="850" b="0" i="0" u="none" strike="noStrike">
                          <a:solidFill>
                            <a:srgbClr val="000000"/>
                          </a:solidFill>
                          <a:effectLst/>
                          <a:latin typeface="Verdana" charset="0"/>
                        </a:rPr>
                        <a:t>371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709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683</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319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657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293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631</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19"/>
                  </a:ext>
                </a:extLst>
              </a:tr>
              <a:tr h="216955">
                <a:tc>
                  <a:txBody>
                    <a:bodyPr/>
                    <a:lstStyle/>
                    <a:p>
                      <a:pPr algn="r" fontAlgn="b"/>
                      <a:r>
                        <a:rPr lang="is-IS" sz="850" b="0" i="0" u="none" strike="noStrike">
                          <a:solidFill>
                            <a:srgbClr val="000000"/>
                          </a:solidFill>
                          <a:effectLst/>
                          <a:latin typeface="Verdana" charset="0"/>
                        </a:rPr>
                        <a:t>632</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268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242</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580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216</a:t>
                      </a:r>
                    </a:p>
                  </a:txBody>
                  <a:tcPr marL="10319" marR="10319" marT="12700" marB="0" anchor="b">
                    <a:lnL>
                      <a:noFill/>
                    </a:lnL>
                    <a:lnR>
                      <a:noFill/>
                    </a:lnR>
                    <a:lnT>
                      <a:noFill/>
                    </a:lnT>
                    <a:lnB>
                      <a:noFill/>
                    </a:lnB>
                    <a:solidFill>
                      <a:srgbClr val="DCE6F1"/>
                    </a:solidFill>
                  </a:tcPr>
                </a:tc>
                <a:tc>
                  <a:txBody>
                    <a:bodyPr/>
                    <a:lstStyle/>
                    <a:p>
                      <a:pPr algn="r" fontAlgn="b"/>
                      <a:r>
                        <a:rPr lang="en-US" sz="850" b="0" i="0" u="none" strike="noStrike">
                          <a:solidFill>
                            <a:srgbClr val="000000"/>
                          </a:solidFill>
                          <a:effectLst/>
                          <a:latin typeface="Verdana" charset="0"/>
                        </a:rPr>
                        <a:t>554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137</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502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476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33</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710</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320</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658</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294</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0"/>
                  </a:ext>
                </a:extLst>
              </a:tr>
              <a:tr h="216955">
                <a:tc>
                  <a:txBody>
                    <a:bodyPr/>
                    <a:lstStyle/>
                    <a:p>
                      <a:pPr algn="r" fontAlgn="b"/>
                      <a:r>
                        <a:rPr lang="is-IS" sz="850" b="0" i="0" u="none" strike="noStrike">
                          <a:solidFill>
                            <a:srgbClr val="000000"/>
                          </a:solidFill>
                          <a:effectLst/>
                          <a:latin typeface="Verdana" charset="0"/>
                        </a:rPr>
                        <a:t>295</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633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269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243</a:t>
                      </a:r>
                    </a:p>
                  </a:txBody>
                  <a:tcPr marL="10319" marR="10319" marT="12700" marB="0" anchor="b">
                    <a:lnL>
                      <a:noFill/>
                    </a:lnL>
                    <a:lnR>
                      <a:noFill/>
                    </a:lnR>
                    <a:lnT>
                      <a:noFill/>
                    </a:lnT>
                    <a:lnB>
                      <a:noFill/>
                    </a:lnB>
                    <a:solidFill>
                      <a:srgbClr val="FFFF00"/>
                    </a:solidFill>
                  </a:tcPr>
                </a:tc>
                <a:tc>
                  <a:txBody>
                    <a:bodyPr/>
                    <a:lstStyle/>
                    <a:p>
                      <a:pPr algn="r" fontAlgn="b"/>
                      <a:r>
                        <a:rPr lang="ru-RU" sz="850" b="0" i="0" u="none" strike="noStrike">
                          <a:solidFill>
                            <a:srgbClr val="000000"/>
                          </a:solidFill>
                          <a:effectLst/>
                          <a:latin typeface="Verdana" charset="0"/>
                        </a:rPr>
                        <a:t>581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190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529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138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503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112</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477</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86</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451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425</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399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a:t>
                      </a:r>
                    </a:p>
                  </a:txBody>
                  <a:tcPr marL="10319" marR="10319" marT="12700" marB="0" anchor="b">
                    <a:lnL>
                      <a:noFill/>
                    </a:lnL>
                    <a:lnR>
                      <a:noFill/>
                    </a:lnR>
                    <a:lnT>
                      <a:noFill/>
                    </a:lnT>
                    <a:lnB>
                      <a:noFill/>
                    </a:lnB>
                    <a:solidFill>
                      <a:srgbClr val="A6A6A6"/>
                    </a:solidFill>
                  </a:tcPr>
                </a:tc>
                <a:tc>
                  <a:txBody>
                    <a:bodyPr/>
                    <a:lstStyle/>
                    <a:p>
                      <a:pPr algn="r" fontAlgn="b"/>
                      <a:r>
                        <a:rPr lang="is-IS" sz="850" b="0" i="0" u="none" strike="noStrike">
                          <a:solidFill>
                            <a:srgbClr val="000000"/>
                          </a:solidFill>
                          <a:effectLst/>
                          <a:latin typeface="Verdana" charset="0"/>
                        </a:rPr>
                        <a:t>373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711</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347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321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659</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1"/>
                  </a:ext>
                </a:extLst>
              </a:tr>
              <a:tr h="216955">
                <a:tc>
                  <a:txBody>
                    <a:bodyPr/>
                    <a:lstStyle/>
                    <a:p>
                      <a:pPr algn="r" fontAlgn="b"/>
                      <a:r>
                        <a:rPr lang="is-IS" sz="850" b="0" i="0" u="none" strike="noStrike">
                          <a:solidFill>
                            <a:srgbClr val="000000"/>
                          </a:solidFill>
                          <a:effectLst/>
                          <a:latin typeface="Verdana" charset="0"/>
                        </a:rPr>
                        <a:t>660</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296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217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582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191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530</a:t>
                      </a:r>
                    </a:p>
                  </a:txBody>
                  <a:tcPr marL="10319" marR="10319" marT="12700" marB="0" anchor="b">
                    <a:lnL>
                      <a:noFill/>
                    </a:lnL>
                    <a:lnR>
                      <a:noFill/>
                    </a:lnR>
                    <a:lnT>
                      <a:noFill/>
                    </a:lnT>
                    <a:lnB>
                      <a:noFill/>
                    </a:lnB>
                  </a:tcPr>
                </a:tc>
                <a:tc>
                  <a:txBody>
                    <a:bodyPr/>
                    <a:lstStyle/>
                    <a:p>
                      <a:pPr algn="r" fontAlgn="b"/>
                      <a:r>
                        <a:rPr lang="uk-UA" sz="850" b="0" i="0" u="none" strike="noStrike">
                          <a:solidFill>
                            <a:srgbClr val="000000"/>
                          </a:solidFill>
                          <a:effectLst/>
                          <a:latin typeface="Verdana" charset="0"/>
                        </a:rPr>
                        <a:t>139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504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113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478</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87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452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400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9</a:t>
                      </a:r>
                    </a:p>
                  </a:txBody>
                  <a:tcPr marL="10319" marR="10319" marT="12700" marB="0" anchor="b">
                    <a:lnL>
                      <a:noFill/>
                    </a:lnL>
                    <a:lnR>
                      <a:noFill/>
                    </a:lnR>
                    <a:lnT>
                      <a:noFill/>
                    </a:lnT>
                    <a:lnB>
                      <a:noFill/>
                    </a:lnB>
                    <a:solidFill>
                      <a:srgbClr val="F2DCDB"/>
                    </a:solidFill>
                  </a:tcPr>
                </a:tc>
                <a:tc>
                  <a:txBody>
                    <a:bodyPr/>
                    <a:lstStyle/>
                    <a:p>
                      <a:pPr algn="r" fontAlgn="b"/>
                      <a:r>
                        <a:rPr lang="is-IS" sz="850" b="0" i="0" u="none" strike="noStrike">
                          <a:solidFill>
                            <a:srgbClr val="000000"/>
                          </a:solidFill>
                          <a:effectLst/>
                          <a:latin typeface="Verdana" charset="0"/>
                        </a:rPr>
                        <a:t>374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348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686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322</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2"/>
                  </a:ext>
                </a:extLst>
              </a:tr>
              <a:tr h="216955">
                <a:tc>
                  <a:txBody>
                    <a:bodyPr/>
                    <a:lstStyle/>
                    <a:p>
                      <a:pPr algn="r" fontAlgn="b"/>
                      <a:r>
                        <a:rPr lang="is-IS" sz="850" b="0" i="0" u="none" strike="noStrike">
                          <a:solidFill>
                            <a:srgbClr val="000000"/>
                          </a:solidFill>
                          <a:effectLst/>
                          <a:latin typeface="Verdana" charset="0"/>
                        </a:rPr>
                        <a:t>323</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661</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297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609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218</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583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192</a:t>
                      </a:r>
                    </a:p>
                  </a:txBody>
                  <a:tcPr marL="10319" marR="10319" marT="12700" marB="0" anchor="b">
                    <a:lnL>
                      <a:noFill/>
                    </a:lnL>
                    <a:lnR>
                      <a:noFill/>
                    </a:lnR>
                    <a:lnT>
                      <a:noFill/>
                    </a:lnT>
                    <a:lnB>
                      <a:noFill/>
                    </a:lnB>
                    <a:solidFill>
                      <a:srgbClr val="FFFF00"/>
                    </a:solidFill>
                  </a:tcPr>
                </a:tc>
                <a:tc>
                  <a:txBody>
                    <a:bodyPr/>
                    <a:lstStyle/>
                    <a:p>
                      <a:pPr algn="r" fontAlgn="b"/>
                      <a:r>
                        <a:rPr lang="ru-RU" sz="850" b="0" i="0" u="none" strike="noStrike">
                          <a:solidFill>
                            <a:srgbClr val="000000"/>
                          </a:solidFill>
                          <a:effectLst/>
                          <a:latin typeface="Verdana" charset="0"/>
                        </a:rPr>
                        <a:t>557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166</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531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140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505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114</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479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88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427</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36</a:t>
                      </a:r>
                    </a:p>
                  </a:txBody>
                  <a:tcPr marL="10319" marR="10319" marT="12700" marB="0" anchor="b">
                    <a:lnL>
                      <a:noFill/>
                    </a:lnL>
                    <a:lnR>
                      <a:noFill/>
                    </a:lnR>
                    <a:lnT>
                      <a:noFill/>
                    </a:lnT>
                    <a:lnB>
                      <a:noFill/>
                    </a:lnB>
                    <a:solidFill>
                      <a:srgbClr val="F2DCDB"/>
                    </a:solidFill>
                  </a:tcPr>
                </a:tc>
                <a:tc>
                  <a:txBody>
                    <a:bodyPr/>
                    <a:lstStyle/>
                    <a:p>
                      <a:pPr algn="r" fontAlgn="b"/>
                      <a:r>
                        <a:rPr lang="is-IS" sz="850" b="0" i="0" u="none" strike="noStrike">
                          <a:solidFill>
                            <a:srgbClr val="000000"/>
                          </a:solidFill>
                          <a:effectLst/>
                          <a:latin typeface="Verdana" charset="0"/>
                        </a:rPr>
                        <a:t>401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375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713</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349</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687</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3"/>
                  </a:ext>
                </a:extLst>
              </a:tr>
              <a:tr h="216955">
                <a:tc>
                  <a:txBody>
                    <a:bodyPr/>
                    <a:lstStyle/>
                    <a:p>
                      <a:pPr algn="r" fontAlgn="b"/>
                      <a:r>
                        <a:rPr lang="is-IS" sz="850" b="0" i="0" u="none" strike="noStrike">
                          <a:solidFill>
                            <a:srgbClr val="000000"/>
                          </a:solidFill>
                          <a:effectLst/>
                          <a:latin typeface="Verdana" charset="0"/>
                        </a:rPr>
                        <a:t>688</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is-IS" sz="850" b="0" i="0" u="none" strike="noStrike">
                          <a:solidFill>
                            <a:srgbClr val="000000"/>
                          </a:solidFill>
                          <a:effectLst/>
                          <a:latin typeface="Verdana" charset="0"/>
                        </a:rPr>
                        <a:t>324</a:t>
                      </a:r>
                    </a:p>
                  </a:txBody>
                  <a:tcPr marL="10319" marR="10319" marT="12700" marB="0" anchor="b">
                    <a:lnL>
                      <a:noFill/>
                    </a:lnL>
                    <a:lnR>
                      <a:noFill/>
                    </a:lnR>
                    <a:lnT>
                      <a:noFill/>
                    </a:lnT>
                    <a:lnB>
                      <a:noFill/>
                    </a:lnB>
                    <a:solidFill>
                      <a:srgbClr val="92D050"/>
                    </a:solidFill>
                  </a:tcPr>
                </a:tc>
                <a:tc>
                  <a:txBody>
                    <a:bodyPr/>
                    <a:lstStyle/>
                    <a:p>
                      <a:pPr algn="r" fontAlgn="b"/>
                      <a:r>
                        <a:rPr lang="is-IS" sz="850" b="0" i="0" u="none" strike="noStrike">
                          <a:solidFill>
                            <a:srgbClr val="000000"/>
                          </a:solidFill>
                          <a:effectLst/>
                          <a:latin typeface="Verdana" charset="0"/>
                        </a:rPr>
                        <a:t>662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610</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219</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584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193</a:t>
                      </a:r>
                    </a:p>
                  </a:txBody>
                  <a:tcPr marL="10319" marR="10319" marT="12700" marB="0" anchor="b">
                    <a:lnL>
                      <a:noFill/>
                    </a:lnL>
                    <a:lnR>
                      <a:noFill/>
                    </a:lnR>
                    <a:lnT>
                      <a:noFill/>
                    </a:lnT>
                    <a:lnB>
                      <a:noFill/>
                    </a:lnB>
                  </a:tcPr>
                </a:tc>
                <a:tc>
                  <a:txBody>
                    <a:bodyPr/>
                    <a:lstStyle/>
                    <a:p>
                      <a:pPr algn="r" fontAlgn="b"/>
                      <a:r>
                        <a:rPr lang="ru-RU" sz="850" b="0" i="0" u="none" strike="noStrike" dirty="0">
                          <a:solidFill>
                            <a:srgbClr val="000000"/>
                          </a:solidFill>
                          <a:effectLst/>
                          <a:latin typeface="Verdana" charset="0"/>
                        </a:rPr>
                        <a:t>558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532</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141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506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115</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480</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89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454</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428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37</a:t>
                      </a:r>
                    </a:p>
                  </a:txBody>
                  <a:tcPr marL="10319" marR="10319" marT="12700" marB="0" anchor="b">
                    <a:lnL>
                      <a:noFill/>
                    </a:lnL>
                    <a:lnR>
                      <a:noFill/>
                    </a:lnR>
                    <a:lnT>
                      <a:noFill/>
                    </a:lnT>
                    <a:lnB>
                      <a:noFill/>
                    </a:lnB>
                  </a:tcPr>
                </a:tc>
                <a:tc>
                  <a:txBody>
                    <a:bodyPr/>
                    <a:lstStyle/>
                    <a:p>
                      <a:pPr algn="r" fontAlgn="b"/>
                      <a:r>
                        <a:rPr lang="fi-FI" sz="850" b="0" i="0" u="none" strike="noStrike">
                          <a:solidFill>
                            <a:srgbClr val="000000"/>
                          </a:solidFill>
                          <a:effectLst/>
                          <a:latin typeface="Verdana" charset="0"/>
                        </a:rPr>
                        <a:t>402</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376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350</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4"/>
                  </a:ext>
                </a:extLst>
              </a:tr>
              <a:tr h="216955">
                <a:tc>
                  <a:txBody>
                    <a:bodyPr/>
                    <a:lstStyle/>
                    <a:p>
                      <a:pPr algn="r" fontAlgn="b"/>
                      <a:r>
                        <a:rPr lang="uk-UA" sz="850" b="0" i="0" u="none" strike="noStrike">
                          <a:solidFill>
                            <a:srgbClr val="000000"/>
                          </a:solidFill>
                          <a:effectLst/>
                          <a:latin typeface="Verdana" charset="0"/>
                        </a:rPr>
                        <a:t>351</a:t>
                      </a:r>
                    </a:p>
                  </a:txBody>
                  <a:tcPr marL="10319" marR="10319" marT="1270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cs-CZ" sz="850" b="0" i="0" u="none" strike="noStrike">
                          <a:solidFill>
                            <a:srgbClr val="000000"/>
                          </a:solidFill>
                          <a:effectLst/>
                          <a:latin typeface="Verdana" charset="0"/>
                        </a:rPr>
                        <a:t>689</a:t>
                      </a:r>
                    </a:p>
                  </a:txBody>
                  <a:tcPr marL="10319" marR="10319" marT="12700" marB="0" anchor="b">
                    <a:lnL>
                      <a:noFill/>
                    </a:lnL>
                    <a:lnR>
                      <a:noFill/>
                    </a:lnR>
                    <a:lnT>
                      <a:noFill/>
                    </a:lnT>
                    <a:lnB>
                      <a:noFill/>
                    </a:lnB>
                  </a:tcPr>
                </a:tc>
                <a:tc>
                  <a:txBody>
                    <a:bodyPr/>
                    <a:lstStyle/>
                    <a:p>
                      <a:pPr algn="r" fontAlgn="b"/>
                      <a:r>
                        <a:rPr lang="nl-NL" sz="850" b="0" i="0" u="none" strike="noStrike">
                          <a:solidFill>
                            <a:srgbClr val="000000"/>
                          </a:solidFill>
                          <a:effectLst/>
                          <a:latin typeface="Verdana" charset="0"/>
                        </a:rPr>
                        <a:t>298</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663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272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637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246</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611</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220</a:t>
                      </a:r>
                    </a:p>
                  </a:txBody>
                  <a:tcPr marL="10319" marR="10319" marT="12700" marB="0" anchor="b">
                    <a:lnL>
                      <a:noFill/>
                    </a:lnL>
                    <a:lnR>
                      <a:noFill/>
                    </a:lnR>
                    <a:lnT>
                      <a:noFill/>
                    </a:lnT>
                    <a:lnB>
                      <a:noFill/>
                    </a:lnB>
                  </a:tcPr>
                </a:tc>
                <a:tc>
                  <a:txBody>
                    <a:bodyPr/>
                    <a:lstStyle/>
                    <a:p>
                      <a:pPr algn="r" fontAlgn="b"/>
                      <a:r>
                        <a:rPr lang="ru-RU" sz="850" b="0" i="0" u="none" strike="noStrike">
                          <a:solidFill>
                            <a:srgbClr val="000000"/>
                          </a:solidFill>
                          <a:effectLst/>
                          <a:latin typeface="Verdana" charset="0"/>
                        </a:rPr>
                        <a:t>585</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194</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559</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168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533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142</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507</a:t>
                      </a:r>
                    </a:p>
                  </a:txBody>
                  <a:tcPr marL="10319" marR="10319" marT="12700" marB="0" anchor="b">
                    <a:lnL>
                      <a:noFill/>
                    </a:lnL>
                    <a:lnR>
                      <a:noFill/>
                    </a:lnR>
                    <a:lnT>
                      <a:noFill/>
                    </a:lnT>
                    <a:lnB>
                      <a:noFill/>
                    </a:lnB>
                  </a:tcPr>
                </a:tc>
                <a:tc>
                  <a:txBody>
                    <a:bodyPr/>
                    <a:lstStyle/>
                    <a:p>
                      <a:pPr algn="r" fontAlgn="b"/>
                      <a:r>
                        <a:rPr lang="cs-CZ" sz="850" b="0" i="0" u="none" strike="noStrike">
                          <a:solidFill>
                            <a:srgbClr val="000000"/>
                          </a:solidFill>
                          <a:effectLst/>
                          <a:latin typeface="Verdana" charset="0"/>
                        </a:rPr>
                        <a:t>116</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481</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90</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455</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64</a:t>
                      </a:r>
                    </a:p>
                  </a:txBody>
                  <a:tcPr marL="10319" marR="10319" marT="12700" marB="0" anchor="b">
                    <a:lnL>
                      <a:noFill/>
                    </a:lnL>
                    <a:lnR>
                      <a:noFill/>
                    </a:lnR>
                    <a:lnT>
                      <a:noFill/>
                    </a:lnT>
                    <a:lnB>
                      <a:noFill/>
                    </a:lnB>
                    <a:solidFill>
                      <a:srgbClr val="A6A6A6"/>
                    </a:solidFill>
                  </a:tcPr>
                </a:tc>
                <a:tc>
                  <a:txBody>
                    <a:bodyPr/>
                    <a:lstStyle/>
                    <a:p>
                      <a:pPr algn="r" fontAlgn="b"/>
                      <a:r>
                        <a:rPr lang="is-IS" sz="850" b="0" i="0" u="none" strike="noStrike">
                          <a:solidFill>
                            <a:srgbClr val="000000"/>
                          </a:solidFill>
                          <a:effectLst/>
                          <a:latin typeface="Verdana" charset="0"/>
                        </a:rPr>
                        <a:t>429</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38</a:t>
                      </a:r>
                    </a:p>
                  </a:txBody>
                  <a:tcPr marL="10319" marR="10319" marT="12700" marB="0" anchor="b">
                    <a:lnL>
                      <a:noFill/>
                    </a:lnL>
                    <a:lnR>
                      <a:noFill/>
                    </a:lnR>
                    <a:lnT>
                      <a:noFill/>
                    </a:lnT>
                    <a:lnB>
                      <a:noFill/>
                    </a:lnB>
                  </a:tcPr>
                </a:tc>
                <a:tc>
                  <a:txBody>
                    <a:bodyPr/>
                    <a:lstStyle/>
                    <a:p>
                      <a:pPr algn="r" fontAlgn="b"/>
                      <a:r>
                        <a:rPr lang="en-US" sz="850" b="0" i="0" u="none" strike="noStrike">
                          <a:solidFill>
                            <a:srgbClr val="000000"/>
                          </a:solidFill>
                          <a:effectLst/>
                          <a:latin typeface="Verdana" charset="0"/>
                        </a:rPr>
                        <a:t>403</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12</a:t>
                      </a:r>
                    </a:p>
                  </a:txBody>
                  <a:tcPr marL="10319" marR="10319" marT="12700" marB="0" anchor="b">
                    <a:lnL>
                      <a:noFill/>
                    </a:lnL>
                    <a:lnR>
                      <a:noFill/>
                    </a:lnR>
                    <a:lnT>
                      <a:noFill/>
                    </a:lnT>
                    <a:lnB>
                      <a:noFill/>
                    </a:lnB>
                    <a:solidFill>
                      <a:srgbClr val="FFFF00"/>
                    </a:solidFill>
                  </a:tcPr>
                </a:tc>
                <a:tc>
                  <a:txBody>
                    <a:bodyPr/>
                    <a:lstStyle/>
                    <a:p>
                      <a:pPr algn="r" fontAlgn="b"/>
                      <a:r>
                        <a:rPr lang="uk-UA" sz="850" b="0" i="0" u="none" strike="noStrike">
                          <a:solidFill>
                            <a:srgbClr val="000000"/>
                          </a:solidFill>
                          <a:effectLst/>
                          <a:latin typeface="Verdana" charset="0"/>
                        </a:rPr>
                        <a:t>377</a:t>
                      </a:r>
                    </a:p>
                  </a:txBody>
                  <a:tcPr marL="10319" marR="10319" marT="12700" marB="0" anchor="b">
                    <a:lnL>
                      <a:noFill/>
                    </a:lnL>
                    <a:lnR>
                      <a:noFill/>
                    </a:lnR>
                    <a:lnT>
                      <a:noFill/>
                    </a:lnT>
                    <a:lnB>
                      <a:noFill/>
                    </a:lnB>
                  </a:tcPr>
                </a:tc>
                <a:tc>
                  <a:txBody>
                    <a:bodyPr/>
                    <a:lstStyle/>
                    <a:p>
                      <a:pPr algn="r" fontAlgn="b"/>
                      <a:r>
                        <a:rPr lang="is-IS" sz="850" b="0" i="0" u="none" strike="noStrike">
                          <a:solidFill>
                            <a:srgbClr val="000000"/>
                          </a:solidFill>
                          <a:effectLst/>
                          <a:latin typeface="Verdana" charset="0"/>
                        </a:rPr>
                        <a:t>715</a:t>
                      </a:r>
                    </a:p>
                  </a:txBody>
                  <a:tcPr marL="10319" marR="10319" marT="1270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025"/>
                  </a:ext>
                </a:extLst>
              </a:tr>
              <a:tr h="235035">
                <a:tc>
                  <a:txBody>
                    <a:bodyPr/>
                    <a:lstStyle/>
                    <a:p>
                      <a:pPr algn="r" fontAlgn="b"/>
                      <a:r>
                        <a:rPr lang="is-IS" sz="850" b="0" i="0" u="none" strike="noStrike">
                          <a:solidFill>
                            <a:srgbClr val="000000"/>
                          </a:solidFill>
                          <a:effectLst/>
                          <a:latin typeface="Verdana" charset="0"/>
                        </a:rPr>
                        <a:t>716</a:t>
                      </a:r>
                    </a:p>
                  </a:txBody>
                  <a:tcPr marL="10319" marR="10319" marT="1270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325</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690</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299</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664</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273</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638</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247</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612</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221</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ru-RU" sz="850" b="0" i="0" u="none" strike="noStrike">
                          <a:solidFill>
                            <a:srgbClr val="000000"/>
                          </a:solidFill>
                          <a:effectLst/>
                          <a:latin typeface="Verdana" charset="0"/>
                        </a:rPr>
                        <a:t>586</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195</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560</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169</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ru-RU" sz="850" b="0" i="0" u="none" strike="noStrike">
                          <a:solidFill>
                            <a:srgbClr val="000000"/>
                          </a:solidFill>
                          <a:effectLst/>
                          <a:latin typeface="Verdana" charset="0"/>
                        </a:rPr>
                        <a:t>534</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143</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508</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cs-CZ" sz="850" b="0" i="0" u="none" strike="noStrike">
                          <a:solidFill>
                            <a:srgbClr val="000000"/>
                          </a:solidFill>
                          <a:effectLst/>
                          <a:latin typeface="Verdana" charset="0"/>
                        </a:rPr>
                        <a:t>117</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482</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91</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456</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65</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850" b="0" i="0" u="none" strike="noStrike">
                          <a:solidFill>
                            <a:srgbClr val="000000"/>
                          </a:solidFill>
                          <a:effectLst/>
                          <a:latin typeface="Verdana" charset="0"/>
                        </a:rPr>
                        <a:t>430</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uk-UA" sz="850" b="0" i="0" u="none" strike="noStrike">
                          <a:solidFill>
                            <a:srgbClr val="000000"/>
                          </a:solidFill>
                          <a:effectLst/>
                          <a:latin typeface="Verdana" charset="0"/>
                        </a:rPr>
                        <a:t>39</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404</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a:solidFill>
                            <a:srgbClr val="000000"/>
                          </a:solidFill>
                          <a:effectLst/>
                          <a:latin typeface="Verdana" charset="0"/>
                        </a:rPr>
                        <a:t>13</a:t>
                      </a:r>
                    </a:p>
                  </a:txBody>
                  <a:tcPr marL="10319" marR="10319" marT="1270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is-IS" sz="850" b="0" i="0" u="none" strike="noStrike" dirty="0">
                          <a:solidFill>
                            <a:srgbClr val="000000"/>
                          </a:solidFill>
                          <a:effectLst/>
                          <a:latin typeface="Verdana" charset="0"/>
                        </a:rPr>
                        <a:t>378</a:t>
                      </a:r>
                    </a:p>
                  </a:txBody>
                  <a:tcPr marL="10319" marR="10319" marT="1270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6"/>
                  </a:ext>
                </a:extLst>
              </a:tr>
            </a:tbl>
          </a:graphicData>
        </a:graphic>
      </p:graphicFrame>
      <p:sp>
        <p:nvSpPr>
          <p:cNvPr id="6" name="TextBox 5"/>
          <p:cNvSpPr txBox="1"/>
          <p:nvPr/>
        </p:nvSpPr>
        <p:spPr>
          <a:xfrm>
            <a:off x="123825" y="4007135"/>
            <a:ext cx="1747308" cy="1569660"/>
          </a:xfrm>
          <a:prstGeom prst="rect">
            <a:avLst/>
          </a:prstGeom>
          <a:noFill/>
        </p:spPr>
        <p:txBody>
          <a:bodyPr wrap="square" rtlCol="0">
            <a:spAutoFit/>
          </a:bodyPr>
          <a:lstStyle/>
          <a:p>
            <a:r>
              <a:rPr lang="en-US" sz="2400" dirty="0"/>
              <a:t>What pattern or shape can you see?</a:t>
            </a:r>
          </a:p>
        </p:txBody>
      </p:sp>
      <p:sp>
        <p:nvSpPr>
          <p:cNvPr id="7" name="TextBox 6"/>
          <p:cNvSpPr txBox="1"/>
          <p:nvPr/>
        </p:nvSpPr>
        <p:spPr>
          <a:xfrm>
            <a:off x="123825" y="745067"/>
            <a:ext cx="1747307" cy="2677656"/>
          </a:xfrm>
          <a:prstGeom prst="rect">
            <a:avLst/>
          </a:prstGeom>
          <a:noFill/>
        </p:spPr>
        <p:txBody>
          <a:bodyPr wrap="square" rtlCol="0">
            <a:spAutoFit/>
          </a:bodyPr>
          <a:lstStyle/>
          <a:p>
            <a:r>
              <a:rPr lang="en-US" sz="2400" dirty="0"/>
              <a:t>Certain numbers have been marked on this 27 x 27 Magic Square.</a:t>
            </a:r>
          </a:p>
        </p:txBody>
      </p:sp>
    </p:spTree>
    <p:extLst>
      <p:ext uri="{BB962C8B-B14F-4D97-AF65-F5344CB8AC3E}">
        <p14:creationId xmlns:p14="http://schemas.microsoft.com/office/powerpoint/2010/main" val="113587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320" y="517525"/>
            <a:ext cx="2332038" cy="2767542"/>
          </a:xfrm>
        </p:spPr>
        <p:txBody>
          <a:bodyPr anchor="t">
            <a:normAutofit fontScale="90000"/>
          </a:bodyPr>
          <a:lstStyle/>
          <a:p>
            <a:r>
              <a:rPr lang="en-US" sz="3200" dirty="0"/>
              <a:t>What do you notice about these numbers?</a:t>
            </a:r>
            <a:br>
              <a:rPr lang="en-US" sz="3200" dirty="0"/>
            </a:br>
            <a:r>
              <a:rPr lang="en-US" sz="3200" dirty="0"/>
              <a:t/>
            </a:r>
            <a:br>
              <a:rPr lang="en-US" sz="3200" dirty="0"/>
            </a:br>
            <a:r>
              <a:rPr lang="en-US" sz="3200" dirty="0"/>
              <a:t>What do you think they represent?</a:t>
            </a:r>
            <a:br>
              <a:rPr lang="en-US" sz="3200" dirty="0"/>
            </a:br>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2590790547"/>
              </p:ext>
            </p:extLst>
          </p:nvPr>
        </p:nvGraphicFramePr>
        <p:xfrm>
          <a:off x="2297638" y="517525"/>
          <a:ext cx="7414400" cy="5822950"/>
        </p:xfrm>
        <a:graphic>
          <a:graphicData uri="http://schemas.openxmlformats.org/drawingml/2006/table">
            <a:tbl>
              <a:tblPr>
                <a:tableStyleId>{5C22544A-7EE6-4342-B048-85BDC9FD1C3A}</a:tableStyleId>
              </a:tblPr>
              <a:tblGrid>
                <a:gridCol w="926800">
                  <a:extLst>
                    <a:ext uri="{9D8B030D-6E8A-4147-A177-3AD203B41FA5}">
                      <a16:colId xmlns:a16="http://schemas.microsoft.com/office/drawing/2014/main" xmlns="" val="20000"/>
                    </a:ext>
                  </a:extLst>
                </a:gridCol>
                <a:gridCol w="926800">
                  <a:extLst>
                    <a:ext uri="{9D8B030D-6E8A-4147-A177-3AD203B41FA5}">
                      <a16:colId xmlns:a16="http://schemas.microsoft.com/office/drawing/2014/main" xmlns="" val="20001"/>
                    </a:ext>
                  </a:extLst>
                </a:gridCol>
                <a:gridCol w="926800">
                  <a:extLst>
                    <a:ext uri="{9D8B030D-6E8A-4147-A177-3AD203B41FA5}">
                      <a16:colId xmlns:a16="http://schemas.microsoft.com/office/drawing/2014/main" xmlns="" val="20002"/>
                    </a:ext>
                  </a:extLst>
                </a:gridCol>
                <a:gridCol w="926800">
                  <a:extLst>
                    <a:ext uri="{9D8B030D-6E8A-4147-A177-3AD203B41FA5}">
                      <a16:colId xmlns:a16="http://schemas.microsoft.com/office/drawing/2014/main" xmlns="" val="20003"/>
                    </a:ext>
                  </a:extLst>
                </a:gridCol>
                <a:gridCol w="926800">
                  <a:extLst>
                    <a:ext uri="{9D8B030D-6E8A-4147-A177-3AD203B41FA5}">
                      <a16:colId xmlns:a16="http://schemas.microsoft.com/office/drawing/2014/main" xmlns="" val="20004"/>
                    </a:ext>
                  </a:extLst>
                </a:gridCol>
                <a:gridCol w="926800">
                  <a:extLst>
                    <a:ext uri="{9D8B030D-6E8A-4147-A177-3AD203B41FA5}">
                      <a16:colId xmlns:a16="http://schemas.microsoft.com/office/drawing/2014/main" xmlns="" val="20005"/>
                    </a:ext>
                  </a:extLst>
                </a:gridCol>
                <a:gridCol w="926800">
                  <a:extLst>
                    <a:ext uri="{9D8B030D-6E8A-4147-A177-3AD203B41FA5}">
                      <a16:colId xmlns:a16="http://schemas.microsoft.com/office/drawing/2014/main" xmlns="" val="20006"/>
                    </a:ext>
                  </a:extLst>
                </a:gridCol>
                <a:gridCol w="926800">
                  <a:extLst>
                    <a:ext uri="{9D8B030D-6E8A-4147-A177-3AD203B41FA5}">
                      <a16:colId xmlns:a16="http://schemas.microsoft.com/office/drawing/2014/main" xmlns="" val="20007"/>
                    </a:ext>
                  </a:extLst>
                </a:gridCol>
              </a:tblGrid>
              <a:tr h="465646">
                <a:tc>
                  <a:txBody>
                    <a:bodyPr/>
                    <a:lstStyle/>
                    <a:p>
                      <a:pPr algn="r" fontAlgn="b"/>
                      <a:r>
                        <a:rPr lang="en-US" sz="2800" b="1" u="none" strike="noStrike" dirty="0">
                          <a:effectLst/>
                        </a:rPr>
                        <a:t>C</a:t>
                      </a:r>
                      <a:endParaRPr lang="en-US"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G</a:t>
                      </a:r>
                      <a:endParaRPr lang="en-US"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D</a:t>
                      </a:r>
                      <a:endParaRPr lang="en-US"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A</a:t>
                      </a:r>
                      <a:endParaRPr lang="en-US"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E</a:t>
                      </a:r>
                      <a:endParaRPr lang="en-US"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B</a:t>
                      </a:r>
                      <a:endParaRPr lang="en-US" sz="2800" b="1" i="0" u="none" strike="noStrike" dirty="0">
                        <a:effectLst/>
                        <a:latin typeface="Verdana" charset="0"/>
                      </a:endParaRPr>
                    </a:p>
                  </a:txBody>
                  <a:tcPr marL="10319" marR="10319" marT="12700" marB="0" anchor="b">
                    <a:noFill/>
                  </a:tcPr>
                </a:tc>
                <a:tc>
                  <a:txBody>
                    <a:bodyPr/>
                    <a:lstStyle/>
                    <a:p>
                      <a:pPr algn="r" fontAlgn="b"/>
                      <a:r>
                        <a:rPr lang="uk-UA" sz="2800" b="1" u="none" strike="noStrike" dirty="0" err="1">
                          <a:effectLst/>
                        </a:rPr>
                        <a:t>F</a:t>
                      </a:r>
                      <a:r>
                        <a:rPr lang="uk-UA" sz="2800" b="1" u="none" strike="noStrike" dirty="0">
                          <a:effectLst/>
                        </a:rPr>
                        <a:t>#</a:t>
                      </a:r>
                      <a:endParaRPr lang="uk-UA" sz="2800" b="1" i="0" u="none" strike="noStrike" dirty="0">
                        <a:effectLst/>
                        <a:latin typeface="Verdana" charset="0"/>
                      </a:endParaRPr>
                    </a:p>
                  </a:txBody>
                  <a:tcPr marL="10319" marR="10319" marT="12700" marB="0" anchor="b">
                    <a:noFill/>
                  </a:tcPr>
                </a:tc>
                <a:tc>
                  <a:txBody>
                    <a:bodyPr/>
                    <a:lstStyle/>
                    <a:p>
                      <a:pPr algn="r" fontAlgn="b"/>
                      <a:r>
                        <a:rPr lang="en-US" sz="2800" b="1" u="none" strike="noStrike" dirty="0">
                          <a:effectLst/>
                        </a:rPr>
                        <a:t>Db</a:t>
                      </a:r>
                      <a:endParaRPr lang="en-US" sz="2800" b="1" i="0" u="none" strike="noStrike" dirty="0">
                        <a:effectLst/>
                        <a:latin typeface="Verdana" charset="0"/>
                      </a:endParaRPr>
                    </a:p>
                  </a:txBody>
                  <a:tcPr marL="10319" marR="10319" marT="12700" marB="0" anchor="b">
                    <a:noFill/>
                  </a:tcPr>
                </a:tc>
                <a:extLst>
                  <a:ext uri="{0D108BD9-81ED-4DB2-BD59-A6C34878D82A}">
                    <a16:rowId xmlns:a16="http://schemas.microsoft.com/office/drawing/2014/main" xmlns="" val="10000"/>
                  </a:ext>
                </a:extLst>
              </a:tr>
              <a:tr h="446442">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dirty="0">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1"/>
                  </a:ext>
                </a:extLst>
              </a:tr>
              <a:tr h="446442">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2"/>
                  </a:ext>
                </a:extLst>
              </a:tr>
              <a:tr h="446442">
                <a:tc>
                  <a:txBody>
                    <a:bodyPr/>
                    <a:lstStyle/>
                    <a:p>
                      <a:pPr algn="r" fontAlgn="b"/>
                      <a:r>
                        <a:rPr lang="en-US" sz="2000" u="none" strike="noStrike" dirty="0">
                          <a:effectLst/>
                        </a:rPr>
                        <a:t>1</a:t>
                      </a:r>
                      <a:endParaRPr lang="en-US" sz="2000" b="1" i="0" u="none" strike="noStrike" dirty="0">
                        <a:effectLst/>
                        <a:latin typeface="Verdana" charset="0"/>
                      </a:endParaRPr>
                    </a:p>
                  </a:txBody>
                  <a:tcPr marL="10319" marR="10319" marT="12700" marB="0" anchor="b">
                    <a:noFill/>
                  </a:tcPr>
                </a:tc>
                <a:tc>
                  <a:txBody>
                    <a:bodyPr/>
                    <a:lstStyle/>
                    <a:p>
                      <a:pPr algn="r" fontAlgn="b"/>
                      <a:r>
                        <a:rPr lang="en-US" sz="2000" u="none" strike="noStrike">
                          <a:effectLst/>
                        </a:rPr>
                        <a:t>3</a:t>
                      </a:r>
                      <a:endParaRPr lang="en-US" sz="2000" b="1" i="0" u="none" strike="noStrike">
                        <a:effectLst/>
                        <a:latin typeface="Verdana" charset="0"/>
                      </a:endParaRPr>
                    </a:p>
                  </a:txBody>
                  <a:tcPr marL="10319" marR="10319" marT="12700" marB="0" anchor="b">
                    <a:noFill/>
                  </a:tcPr>
                </a:tc>
                <a:tc>
                  <a:txBody>
                    <a:bodyPr/>
                    <a:lstStyle/>
                    <a:p>
                      <a:pPr algn="r" fontAlgn="b"/>
                      <a:r>
                        <a:rPr lang="en-US" sz="2000" u="none" strike="noStrike">
                          <a:effectLst/>
                        </a:rPr>
                        <a:t>9</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27</a:t>
                      </a:r>
                      <a:endParaRPr lang="is-IS" sz="2000" b="1" i="0" u="none" strike="noStrike">
                        <a:effectLst/>
                        <a:latin typeface="Verdana" charset="0"/>
                      </a:endParaRPr>
                    </a:p>
                  </a:txBody>
                  <a:tcPr marL="10319" marR="10319" marT="12700" marB="0" anchor="b">
                    <a:noFill/>
                  </a:tcPr>
                </a:tc>
                <a:tc>
                  <a:txBody>
                    <a:bodyPr/>
                    <a:lstStyle/>
                    <a:p>
                      <a:pPr algn="r" fontAlgn="b"/>
                      <a:r>
                        <a:rPr lang="en-US" sz="2000" u="none" strike="noStrike">
                          <a:effectLst/>
                        </a:rPr>
                        <a:t>81</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243</a:t>
                      </a:r>
                      <a:endParaRPr lang="is-I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729</a:t>
                      </a:r>
                      <a:endParaRPr lang="is-IS" sz="2000" b="1" i="0" u="none" strike="noStrike">
                        <a:effectLst/>
                        <a:latin typeface="Verdana" charset="0"/>
                      </a:endParaRPr>
                    </a:p>
                  </a:txBody>
                  <a:tcPr marL="10319" marR="10319" marT="12700" marB="0" anchor="b">
                    <a:noFill/>
                  </a:tcPr>
                </a:tc>
                <a:tc>
                  <a:txBody>
                    <a:bodyPr/>
                    <a:lstStyle/>
                    <a:p>
                      <a:pPr algn="r" fontAlgn="b"/>
                      <a:r>
                        <a:rPr lang="fi-FI" sz="2000" u="none" strike="noStrike">
                          <a:effectLst/>
                        </a:rPr>
                        <a:t>2187</a:t>
                      </a:r>
                      <a:endParaRPr lang="fi-FI" sz="2000" b="1"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3"/>
                  </a:ext>
                </a:extLst>
              </a:tr>
              <a:tr h="446442">
                <a:tc>
                  <a:txBody>
                    <a:bodyPr/>
                    <a:lstStyle/>
                    <a:p>
                      <a:pPr algn="r" fontAlgn="b"/>
                      <a:r>
                        <a:rPr lang="is-IS" sz="2000" u="none" strike="noStrike">
                          <a:effectLst/>
                        </a:rPr>
                        <a:t>2</a:t>
                      </a:r>
                      <a:endParaRPr lang="is-IS" sz="2000" b="1" i="0" u="none" strike="noStrike">
                        <a:effectLst/>
                        <a:latin typeface="Verdana" charset="0"/>
                      </a:endParaRPr>
                    </a:p>
                  </a:txBody>
                  <a:tcPr marL="10319" marR="10319" marT="12700" marB="0" anchor="b">
                    <a:noFill/>
                  </a:tcPr>
                </a:tc>
                <a:tc>
                  <a:txBody>
                    <a:bodyPr/>
                    <a:lstStyle/>
                    <a:p>
                      <a:pPr algn="r" fontAlgn="b"/>
                      <a:r>
                        <a:rPr lang="en-US" sz="2000" u="none" strike="noStrike">
                          <a:effectLst/>
                        </a:rPr>
                        <a:t>6</a:t>
                      </a:r>
                      <a:endParaRPr lang="en-US" sz="2000" b="0" i="0" u="none" strike="noStrike">
                        <a:effectLst/>
                        <a:latin typeface="Verdana" charset="0"/>
                      </a:endParaRPr>
                    </a:p>
                  </a:txBody>
                  <a:tcPr marL="10319" marR="10319" marT="12700" marB="0" anchor="b">
                    <a:noFill/>
                  </a:tcPr>
                </a:tc>
                <a:tc>
                  <a:txBody>
                    <a:bodyPr/>
                    <a:lstStyle/>
                    <a:p>
                      <a:pPr algn="r" fontAlgn="b"/>
                      <a:r>
                        <a:rPr lang="fi-FI" sz="2000" u="none" strike="noStrike">
                          <a:effectLst/>
                        </a:rPr>
                        <a:t>18</a:t>
                      </a:r>
                      <a:endParaRPr lang="fi-FI" sz="2000" b="0" i="0" u="none" strike="noStrike">
                        <a:effectLst/>
                        <a:latin typeface="Verdana" charset="0"/>
                      </a:endParaRPr>
                    </a:p>
                  </a:txBody>
                  <a:tcPr marL="10319" marR="10319" marT="12700" marB="0" anchor="b">
                    <a:noFill/>
                  </a:tcPr>
                </a:tc>
                <a:tc>
                  <a:txBody>
                    <a:bodyPr/>
                    <a:lstStyle/>
                    <a:p>
                      <a:pPr algn="r" fontAlgn="b"/>
                      <a:r>
                        <a:rPr lang="en-US" sz="2000" u="none" strike="noStrike">
                          <a:effectLst/>
                        </a:rPr>
                        <a:t>54</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162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486</a:t>
                      </a:r>
                      <a:endParaRPr lang="is-IS" sz="2000" b="0" i="0" u="none" strike="noStrike">
                        <a:effectLst/>
                        <a:latin typeface="Verdana" charset="0"/>
                      </a:endParaRPr>
                    </a:p>
                  </a:txBody>
                  <a:tcPr marL="10319" marR="10319" marT="12700" marB="0" anchor="b">
                    <a:noFill/>
                  </a:tcPr>
                </a:tc>
                <a:tc>
                  <a:txBody>
                    <a:bodyPr/>
                    <a:lstStyle/>
                    <a:p>
                      <a:pPr algn="r" fontAlgn="b"/>
                      <a:r>
                        <a:rPr lang="ru-RU" sz="2000" u="none" strike="noStrike">
                          <a:effectLst/>
                        </a:rPr>
                        <a:t>1458</a:t>
                      </a:r>
                      <a:endParaRPr lang="ru-RU"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4374</a:t>
                      </a:r>
                      <a:endParaRPr lang="is-I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4"/>
                  </a:ext>
                </a:extLst>
              </a:tr>
              <a:tr h="446442">
                <a:tc>
                  <a:txBody>
                    <a:bodyPr/>
                    <a:lstStyle/>
                    <a:p>
                      <a:pPr algn="r" fontAlgn="b"/>
                      <a:r>
                        <a:rPr lang="en-US" sz="2000" u="none" strike="noStrike">
                          <a:effectLst/>
                        </a:rPr>
                        <a:t>4</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12</a:t>
                      </a:r>
                      <a:endParaRPr lang="is-IS"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36</a:t>
                      </a:r>
                      <a:endParaRPr lang="cs-CZ"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108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324</a:t>
                      </a:r>
                      <a:endParaRPr lang="is-IS"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972</a:t>
                      </a:r>
                      <a:endParaRPr lang="cs-CZ"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2916</a:t>
                      </a:r>
                      <a:endParaRPr lang="is-IS" sz="2000" b="0" i="0" u="none" strike="noStrike">
                        <a:effectLst/>
                        <a:latin typeface="Verdana" charset="0"/>
                      </a:endParaRPr>
                    </a:p>
                  </a:txBody>
                  <a:tcPr marL="10319" marR="10319" marT="12700" marB="0" anchor="b">
                    <a:noFill/>
                  </a:tcPr>
                </a:tc>
                <a:tc>
                  <a:txBody>
                    <a:bodyPr/>
                    <a:lstStyle/>
                    <a:p>
                      <a:pPr algn="r" fontAlgn="b"/>
                      <a:r>
                        <a:rPr lang="fi-FI" sz="2000" u="none" strike="noStrike">
                          <a:effectLst/>
                        </a:rPr>
                        <a:t>8748</a:t>
                      </a:r>
                      <a:endParaRPr lang="fi-FI"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5"/>
                  </a:ext>
                </a:extLst>
              </a:tr>
              <a:tr h="446442">
                <a:tc>
                  <a:txBody>
                    <a:bodyPr/>
                    <a:lstStyle/>
                    <a:p>
                      <a:pPr algn="r" fontAlgn="b"/>
                      <a:r>
                        <a:rPr lang="en-US" sz="2000" u="none" strike="noStrike">
                          <a:effectLst/>
                        </a:rPr>
                        <a:t>8</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24</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72</a:t>
                      </a:r>
                      <a:endParaRPr lang="is-IS"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216</a:t>
                      </a:r>
                      <a:endParaRPr lang="cs-CZ"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648</a:t>
                      </a:r>
                      <a:endParaRPr lang="is-IS"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1944</a:t>
                      </a:r>
                      <a:endParaRPr lang="cs-CZ"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5832</a:t>
                      </a:r>
                      <a:endParaRPr lang="cs-CZ"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17496</a:t>
                      </a:r>
                      <a:endParaRPr lang="cs-CZ"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6"/>
                  </a:ext>
                </a:extLst>
              </a:tr>
              <a:tr h="446442">
                <a:tc>
                  <a:txBody>
                    <a:bodyPr/>
                    <a:lstStyle/>
                    <a:p>
                      <a:pPr algn="r" fontAlgn="b"/>
                      <a:r>
                        <a:rPr lang="en-US" sz="2000" u="none" strike="noStrike">
                          <a:effectLst/>
                        </a:rPr>
                        <a:t>16</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48</a:t>
                      </a:r>
                      <a:endParaRPr lang="is-IS" sz="2000" b="0" i="0" u="none" strike="noStrike">
                        <a:effectLst/>
                        <a:latin typeface="Verdana" charset="0"/>
                      </a:endParaRPr>
                    </a:p>
                  </a:txBody>
                  <a:tcPr marL="10319" marR="10319" marT="12700" marB="0" anchor="b">
                    <a:noFill/>
                  </a:tcPr>
                </a:tc>
                <a:tc>
                  <a:txBody>
                    <a:bodyPr/>
                    <a:lstStyle/>
                    <a:p>
                      <a:pPr algn="r" fontAlgn="b"/>
                      <a:r>
                        <a:rPr lang="en-US" sz="2000" u="none" strike="noStrike">
                          <a:effectLst/>
                        </a:rPr>
                        <a:t>144</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432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1296</a:t>
                      </a:r>
                      <a:endParaRPr lang="is-IS" sz="2000" b="0" i="0" u="none" strike="noStrike">
                        <a:effectLst/>
                        <a:latin typeface="Verdana" charset="0"/>
                      </a:endParaRPr>
                    </a:p>
                  </a:txBody>
                  <a:tcPr marL="10319" marR="10319" marT="12700" marB="0" anchor="b">
                    <a:noFill/>
                  </a:tcPr>
                </a:tc>
                <a:tc>
                  <a:txBody>
                    <a:bodyPr/>
                    <a:lstStyle/>
                    <a:p>
                      <a:pPr algn="r" fontAlgn="b"/>
                      <a:r>
                        <a:rPr lang="en-US" sz="2000" u="none" strike="noStrike">
                          <a:effectLst/>
                        </a:rPr>
                        <a:t>3888</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11664</a:t>
                      </a:r>
                      <a:endParaRPr lang="is-IS" sz="2000" b="0" i="0" u="none" strike="noStrike">
                        <a:effectLst/>
                        <a:latin typeface="Verdana" charset="0"/>
                      </a:endParaRPr>
                    </a:p>
                  </a:txBody>
                  <a:tcPr marL="10319" marR="10319" marT="12700" marB="0" anchor="b">
                    <a:noFill/>
                  </a:tcPr>
                </a:tc>
                <a:tc>
                  <a:txBody>
                    <a:bodyPr/>
                    <a:lstStyle/>
                    <a:p>
                      <a:pPr algn="r" fontAlgn="b"/>
                      <a:r>
                        <a:rPr lang="cs-CZ" sz="2000" u="none" strike="noStrike">
                          <a:effectLst/>
                        </a:rPr>
                        <a:t>34992</a:t>
                      </a:r>
                      <a:endParaRPr lang="cs-CZ"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7"/>
                  </a:ext>
                </a:extLst>
              </a:tr>
              <a:tr h="446442">
                <a:tc>
                  <a:txBody>
                    <a:bodyPr/>
                    <a:lstStyle/>
                    <a:p>
                      <a:pPr algn="r" fontAlgn="b"/>
                      <a:r>
                        <a:rPr lang="is-IS" sz="2000" u="none" strike="noStrike">
                          <a:effectLst/>
                        </a:rPr>
                        <a:t>32</a:t>
                      </a:r>
                      <a:endParaRPr lang="is-IS" sz="2000" b="1" i="0" u="none" strike="noStrike">
                        <a:effectLst/>
                        <a:latin typeface="Verdana" charset="0"/>
                      </a:endParaRPr>
                    </a:p>
                  </a:txBody>
                  <a:tcPr marL="10319" marR="10319" marT="12700" marB="0" anchor="b">
                    <a:noFill/>
                  </a:tcPr>
                </a:tc>
                <a:tc>
                  <a:txBody>
                    <a:bodyPr/>
                    <a:lstStyle/>
                    <a:p>
                      <a:pPr algn="r" fontAlgn="b"/>
                      <a:r>
                        <a:rPr lang="en-US" sz="2000" u="none" strike="noStrike">
                          <a:effectLst/>
                        </a:rPr>
                        <a:t>96</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288</a:t>
                      </a:r>
                      <a:endParaRPr lang="is-IS" sz="2000" b="0" i="0" u="none" strike="noStrike">
                        <a:effectLst/>
                        <a:latin typeface="Verdana" charset="0"/>
                      </a:endParaRPr>
                    </a:p>
                  </a:txBody>
                  <a:tcPr marL="10319" marR="10319" marT="12700" marB="0" anchor="b">
                    <a:noFill/>
                  </a:tcPr>
                </a:tc>
                <a:tc>
                  <a:txBody>
                    <a:bodyPr/>
                    <a:lstStyle/>
                    <a:p>
                      <a:pPr algn="r" fontAlgn="b"/>
                      <a:r>
                        <a:rPr lang="en-US" sz="2000" u="none" strike="noStrike">
                          <a:effectLst/>
                        </a:rPr>
                        <a:t>864</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2592</a:t>
                      </a:r>
                      <a:endParaRPr lang="is-IS" sz="2000" b="0" i="0" u="none" strike="noStrike">
                        <a:effectLst/>
                        <a:latin typeface="Verdana" charset="0"/>
                      </a:endParaRPr>
                    </a:p>
                  </a:txBody>
                  <a:tcPr marL="10319" marR="10319" marT="12700" marB="0" anchor="b">
                    <a:noFill/>
                  </a:tcPr>
                </a:tc>
                <a:tc>
                  <a:txBody>
                    <a:bodyPr/>
                    <a:lstStyle/>
                    <a:p>
                      <a:pPr algn="r" fontAlgn="b"/>
                      <a:r>
                        <a:rPr lang="uk-UA" sz="2000" u="none" strike="noStrike">
                          <a:effectLst/>
                        </a:rPr>
                        <a:t>7776</a:t>
                      </a:r>
                      <a:endParaRPr lang="uk-UA"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23328</a:t>
                      </a:r>
                      <a:endParaRPr lang="is-IS" sz="2000" b="0" i="0" u="none" strike="noStrike">
                        <a:effectLst/>
                        <a:latin typeface="Verdana" charset="0"/>
                      </a:endParaRPr>
                    </a:p>
                  </a:txBody>
                  <a:tcPr marL="10319" marR="10319" marT="12700" marB="0" anchor="b">
                    <a:noFill/>
                  </a:tcPr>
                </a:tc>
                <a:tc>
                  <a:txBody>
                    <a:bodyPr/>
                    <a:lstStyle/>
                    <a:p>
                      <a:pPr algn="r" fontAlgn="b"/>
                      <a:r>
                        <a:rPr lang="en-US" sz="2000" u="none" strike="noStrike">
                          <a:effectLst/>
                        </a:rPr>
                        <a:t>69984</a:t>
                      </a:r>
                      <a:endParaRPr lang="en-U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8"/>
                  </a:ext>
                </a:extLst>
              </a:tr>
              <a:tr h="446442">
                <a:tc>
                  <a:txBody>
                    <a:bodyPr/>
                    <a:lstStyle/>
                    <a:p>
                      <a:pPr algn="r" fontAlgn="b"/>
                      <a:r>
                        <a:rPr lang="en-US" sz="2000" u="none" strike="noStrike">
                          <a:effectLst/>
                        </a:rPr>
                        <a:t>64</a:t>
                      </a:r>
                      <a:endParaRPr lang="en-U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192</a:t>
                      </a:r>
                      <a:endParaRPr lang="is-IS" sz="2000" b="0" i="0" u="none" strike="noStrike">
                        <a:effectLst/>
                        <a:latin typeface="Verdana" charset="0"/>
                      </a:endParaRPr>
                    </a:p>
                  </a:txBody>
                  <a:tcPr marL="10319" marR="10319" marT="12700" marB="0" anchor="b">
                    <a:noFill/>
                  </a:tcPr>
                </a:tc>
                <a:tc>
                  <a:txBody>
                    <a:bodyPr/>
                    <a:lstStyle/>
                    <a:p>
                      <a:pPr algn="r" fontAlgn="b"/>
                      <a:r>
                        <a:rPr lang="ru-RU" sz="2000" u="none" strike="noStrike">
                          <a:effectLst/>
                        </a:rPr>
                        <a:t>576</a:t>
                      </a:r>
                      <a:endParaRPr lang="ru-RU"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1728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5184</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15552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46656</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139968</a:t>
                      </a:r>
                      <a:endParaRPr lang="is-I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09"/>
                  </a:ext>
                </a:extLst>
              </a:tr>
              <a:tr h="446442">
                <a:tc>
                  <a:txBody>
                    <a:bodyPr/>
                    <a:lstStyle/>
                    <a:p>
                      <a:pPr algn="r" fontAlgn="b"/>
                      <a:r>
                        <a:rPr lang="is-IS" sz="2000" u="none" strike="noStrike">
                          <a:effectLst/>
                        </a:rPr>
                        <a:t>128</a:t>
                      </a:r>
                      <a:endParaRPr lang="is-IS" sz="2000" b="1" i="0" u="none" strike="noStrike">
                        <a:effectLst/>
                        <a:latin typeface="Verdana" charset="0"/>
                      </a:endParaRPr>
                    </a:p>
                  </a:txBody>
                  <a:tcPr marL="10319" marR="10319" marT="12700" marB="0" anchor="b">
                    <a:noFill/>
                  </a:tcPr>
                </a:tc>
                <a:tc>
                  <a:txBody>
                    <a:bodyPr/>
                    <a:lstStyle/>
                    <a:p>
                      <a:pPr algn="r" fontAlgn="b"/>
                      <a:r>
                        <a:rPr lang="en-US" sz="2000" u="none" strike="noStrike">
                          <a:effectLst/>
                        </a:rPr>
                        <a:t>384</a:t>
                      </a:r>
                      <a:endParaRPr lang="en-U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1152</a:t>
                      </a:r>
                      <a:endParaRPr lang="is-IS" sz="2000" b="0" i="0" u="none" strike="noStrike">
                        <a:effectLst/>
                        <a:latin typeface="Verdana" charset="0"/>
                      </a:endParaRPr>
                    </a:p>
                  </a:txBody>
                  <a:tcPr marL="10319" marR="10319" marT="12700" marB="0" anchor="b">
                    <a:noFill/>
                  </a:tcPr>
                </a:tc>
                <a:tc>
                  <a:txBody>
                    <a:bodyPr/>
                    <a:lstStyle/>
                    <a:p>
                      <a:pPr algn="r" fontAlgn="b"/>
                      <a:r>
                        <a:rPr lang="ru-RU" sz="2000" u="none" strike="noStrike">
                          <a:effectLst/>
                        </a:rPr>
                        <a:t>3456</a:t>
                      </a:r>
                      <a:endParaRPr lang="ru-RU"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10368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31104</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93312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279936</a:t>
                      </a:r>
                      <a:endParaRPr lang="is-IS" sz="2000" b="0" i="0" u="none" strike="noStrike">
                        <a:effectLst/>
                        <a:latin typeface="Verdana" charset="0"/>
                      </a:endParaRPr>
                    </a:p>
                  </a:txBody>
                  <a:tcPr marL="10319" marR="10319" marT="12700" marB="0" anchor="b">
                    <a:noFill/>
                  </a:tcPr>
                </a:tc>
                <a:extLst>
                  <a:ext uri="{0D108BD9-81ED-4DB2-BD59-A6C34878D82A}">
                    <a16:rowId xmlns:a16="http://schemas.microsoft.com/office/drawing/2014/main" xmlns="" val="10010"/>
                  </a:ext>
                </a:extLst>
              </a:tr>
              <a:tr h="446442">
                <a:tc>
                  <a:txBody>
                    <a:bodyPr/>
                    <a:lstStyle/>
                    <a:p>
                      <a:pPr algn="r" fontAlgn="b"/>
                      <a:r>
                        <a:rPr lang="is-IS" sz="2000" u="none" strike="noStrike">
                          <a:effectLst/>
                        </a:rPr>
                        <a:t>256</a:t>
                      </a:r>
                      <a:endParaRPr lang="is-IS" sz="2000" b="1" i="0" u="none" strike="noStrike">
                        <a:effectLst/>
                        <a:latin typeface="Verdana" charset="0"/>
                      </a:endParaRPr>
                    </a:p>
                  </a:txBody>
                  <a:tcPr marL="10319" marR="10319" marT="12700" marB="0" anchor="b">
                    <a:noFill/>
                  </a:tcPr>
                </a:tc>
                <a:tc>
                  <a:txBody>
                    <a:bodyPr/>
                    <a:lstStyle/>
                    <a:p>
                      <a:pPr algn="r" fontAlgn="b"/>
                      <a:r>
                        <a:rPr lang="is-IS" sz="2000" u="none" strike="noStrike">
                          <a:effectLst/>
                        </a:rPr>
                        <a:t>768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2304</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6912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20736</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62208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186624</a:t>
                      </a:r>
                      <a:endParaRPr lang="is-IS" sz="2000" b="0" i="0" u="none" strike="noStrike">
                        <a:effectLst/>
                        <a:latin typeface="Verdana" charset="0"/>
                      </a:endParaRPr>
                    </a:p>
                  </a:txBody>
                  <a:tcPr marL="10319" marR="10319" marT="12700" marB="0" anchor="b">
                    <a:noFill/>
                  </a:tcPr>
                </a:tc>
                <a:tc>
                  <a:txBody>
                    <a:bodyPr/>
                    <a:lstStyle/>
                    <a:p>
                      <a:pPr algn="l" fontAlgn="b"/>
                      <a:endParaRPr lang="en-US" sz="2000" b="0" i="0" u="none" strike="noStrike">
                        <a:solidFill>
                          <a:srgbClr val="C0C0C0"/>
                        </a:solidFill>
                        <a:effectLst/>
                        <a:latin typeface="Verdana" charset="0"/>
                      </a:endParaRPr>
                    </a:p>
                  </a:txBody>
                  <a:tcPr marL="10319" marR="10319" marT="12700" marB="0" anchor="b">
                    <a:noFill/>
                  </a:tcPr>
                </a:tc>
                <a:extLst>
                  <a:ext uri="{0D108BD9-81ED-4DB2-BD59-A6C34878D82A}">
                    <a16:rowId xmlns:a16="http://schemas.microsoft.com/office/drawing/2014/main" xmlns="" val="10011"/>
                  </a:ext>
                </a:extLst>
              </a:tr>
              <a:tr h="446442">
                <a:tc>
                  <a:txBody>
                    <a:bodyPr/>
                    <a:lstStyle/>
                    <a:p>
                      <a:pPr algn="r" fontAlgn="b"/>
                      <a:r>
                        <a:rPr lang="is-IS" sz="2000" u="none" strike="noStrike">
                          <a:effectLst/>
                        </a:rPr>
                        <a:t>512</a:t>
                      </a:r>
                      <a:endParaRPr lang="is-IS" sz="2000" b="1" i="0" u="none" strike="noStrike">
                        <a:effectLst/>
                        <a:latin typeface="Verdana" charset="0"/>
                      </a:endParaRPr>
                    </a:p>
                  </a:txBody>
                  <a:tcPr marL="10319" marR="10319" marT="12700" marB="0" anchor="b">
                    <a:noFill/>
                  </a:tcPr>
                </a:tc>
                <a:tc>
                  <a:txBody>
                    <a:bodyPr/>
                    <a:lstStyle/>
                    <a:p>
                      <a:pPr algn="r" fontAlgn="b"/>
                      <a:r>
                        <a:rPr lang="cs-CZ" sz="2000" u="none" strike="noStrike">
                          <a:effectLst/>
                        </a:rPr>
                        <a:t>1536</a:t>
                      </a:r>
                      <a:endParaRPr lang="cs-CZ"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4608</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13824</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a:effectLst/>
                        </a:rPr>
                        <a:t>41472</a:t>
                      </a:r>
                      <a:endParaRPr lang="is-IS" sz="2000" b="0" i="0" u="none" strike="noStrike">
                        <a:effectLst/>
                        <a:latin typeface="Verdana" charset="0"/>
                      </a:endParaRPr>
                    </a:p>
                  </a:txBody>
                  <a:tcPr marL="10319" marR="10319" marT="12700" marB="0" anchor="b">
                    <a:noFill/>
                  </a:tcPr>
                </a:tc>
                <a:tc>
                  <a:txBody>
                    <a:bodyPr/>
                    <a:lstStyle/>
                    <a:p>
                      <a:pPr algn="r" fontAlgn="b"/>
                      <a:r>
                        <a:rPr lang="is-IS" sz="2000" u="none" strike="noStrike" dirty="0">
                          <a:effectLst/>
                        </a:rPr>
                        <a:t>  124416</a:t>
                      </a:r>
                      <a:endParaRPr lang="is-IS" sz="2000" b="0" i="0" u="none" strike="noStrike" dirty="0">
                        <a:effectLst/>
                        <a:latin typeface="Verdana" charset="0"/>
                      </a:endParaRPr>
                    </a:p>
                  </a:txBody>
                  <a:tcPr marL="10319" marR="10319" marT="12700" marB="0" anchor="b">
                    <a:noFill/>
                  </a:tcPr>
                </a:tc>
                <a:tc>
                  <a:txBody>
                    <a:bodyPr/>
                    <a:lstStyle/>
                    <a:p>
                      <a:pPr algn="l" fontAlgn="b"/>
                      <a:endParaRPr lang="en-US" sz="2000" b="0" i="0" u="none" strike="noStrike">
                        <a:solidFill>
                          <a:srgbClr val="C0C0C0"/>
                        </a:solidFill>
                        <a:effectLst/>
                        <a:latin typeface="Verdana" charset="0"/>
                      </a:endParaRPr>
                    </a:p>
                  </a:txBody>
                  <a:tcPr marL="10319" marR="10319" marT="12700" marB="0" anchor="b">
                    <a:noFill/>
                  </a:tcPr>
                </a:tc>
                <a:tc>
                  <a:txBody>
                    <a:bodyPr/>
                    <a:lstStyle/>
                    <a:p>
                      <a:pPr algn="l" fontAlgn="b"/>
                      <a:endParaRPr lang="en-US" sz="2000" b="0" i="0" u="none" strike="noStrike" dirty="0">
                        <a:solidFill>
                          <a:srgbClr val="C0C0C0"/>
                        </a:solidFill>
                        <a:effectLst/>
                        <a:latin typeface="Verdana" charset="0"/>
                      </a:endParaRPr>
                    </a:p>
                  </a:txBody>
                  <a:tcPr marL="10319" marR="10319" marT="12700" marB="0" anchor="b">
                    <a:noFill/>
                  </a:tcPr>
                </a:tc>
                <a:extLst>
                  <a:ext uri="{0D108BD9-81ED-4DB2-BD59-A6C34878D82A}">
                    <a16:rowId xmlns:a16="http://schemas.microsoft.com/office/drawing/2014/main" xmlns="" val="10012"/>
                  </a:ext>
                </a:extLst>
              </a:tr>
            </a:tbl>
          </a:graphicData>
        </a:graphic>
      </p:graphicFrame>
      <p:sp>
        <p:nvSpPr>
          <p:cNvPr id="6" name="Title 1"/>
          <p:cNvSpPr txBox="1">
            <a:spLocks/>
          </p:cNvSpPr>
          <p:nvPr/>
        </p:nvSpPr>
        <p:spPr>
          <a:xfrm>
            <a:off x="323320" y="3836458"/>
            <a:ext cx="2332038" cy="27675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It is these numbers were marked on the magic square in the previous slide.</a:t>
            </a:r>
            <a:br>
              <a:rPr lang="en-US" sz="2800" dirty="0"/>
            </a:br>
            <a:endParaRPr lang="en-US" sz="2800" dirty="0"/>
          </a:p>
        </p:txBody>
      </p:sp>
    </p:spTree>
    <p:extLst>
      <p:ext uri="{BB962C8B-B14F-4D97-AF65-F5344CB8AC3E}">
        <p14:creationId xmlns:p14="http://schemas.microsoft.com/office/powerpoint/2010/main" val="3814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233" y="2401729"/>
            <a:ext cx="2328598" cy="1325563"/>
          </a:xfrm>
        </p:spPr>
        <p:txBody>
          <a:bodyPr>
            <a:noAutofit/>
          </a:bodyPr>
          <a:lstStyle/>
          <a:p>
            <a:r>
              <a:rPr lang="en-GB" sz="1800" dirty="0"/>
              <a:t>In 587 CE </a:t>
            </a:r>
            <a:r>
              <a:rPr lang="en-GB" sz="1800" dirty="0" err="1"/>
              <a:t>Varahamihira</a:t>
            </a:r>
            <a:r>
              <a:rPr lang="en-GB" sz="1800" dirty="0"/>
              <a:t> from India described a magic square for making perfumes. </a:t>
            </a:r>
            <a:br>
              <a:rPr lang="en-GB" sz="1800" dirty="0"/>
            </a:br>
            <a:r>
              <a:rPr lang="en-GB" sz="1800" dirty="0"/>
              <a:t/>
            </a:r>
            <a:br>
              <a:rPr lang="en-GB" sz="1800" dirty="0"/>
            </a:br>
            <a:r>
              <a:rPr lang="en-GB" sz="1800" dirty="0"/>
              <a:t>Each cell in the square represents a different ingredient and each number gives the proportion of the ingredient. </a:t>
            </a:r>
            <a:br>
              <a:rPr lang="en-GB" sz="1800" dirty="0"/>
            </a:br>
            <a:r>
              <a:rPr lang="en-GB" sz="1800" dirty="0"/>
              <a:t/>
            </a:r>
            <a:br>
              <a:rPr lang="en-GB" sz="1800" dirty="0"/>
            </a:br>
            <a:r>
              <a:rPr lang="en-GB" sz="1800" dirty="0"/>
              <a:t>A different perfume is created by adding the given volume of each of the four ingredients together along each row, column or diagonal. </a:t>
            </a:r>
            <a:br>
              <a:rPr lang="en-GB" sz="1800" dirty="0"/>
            </a:br>
            <a:r>
              <a:rPr lang="en-GB" sz="1800" dirty="0"/>
              <a:t/>
            </a:r>
            <a:br>
              <a:rPr lang="en-GB" sz="1800" dirty="0"/>
            </a:br>
            <a:r>
              <a:rPr lang="en-GB" sz="1800" dirty="0"/>
              <a:t>What will be the volume of each perfume?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2125" y="1181820"/>
            <a:ext cx="4199731" cy="4048299"/>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052502812"/>
              </p:ext>
            </p:extLst>
          </p:nvPr>
        </p:nvGraphicFramePr>
        <p:xfrm>
          <a:off x="3188493" y="1993900"/>
          <a:ext cx="1981200" cy="2324100"/>
        </p:xfrm>
        <a:graphic>
          <a:graphicData uri="http://schemas.openxmlformats.org/drawingml/2006/table">
            <a:tbl>
              <a:tblPr/>
              <a:tblGrid>
                <a:gridCol w="495300">
                  <a:extLst>
                    <a:ext uri="{9D8B030D-6E8A-4147-A177-3AD203B41FA5}">
                      <a16:colId xmlns:a16="http://schemas.microsoft.com/office/drawing/2014/main" xmlns="" val="20000"/>
                    </a:ext>
                  </a:extLst>
                </a:gridCol>
                <a:gridCol w="495300">
                  <a:extLst>
                    <a:ext uri="{9D8B030D-6E8A-4147-A177-3AD203B41FA5}">
                      <a16:colId xmlns:a16="http://schemas.microsoft.com/office/drawing/2014/main" xmlns="" val="20001"/>
                    </a:ext>
                  </a:extLst>
                </a:gridCol>
                <a:gridCol w="495300">
                  <a:extLst>
                    <a:ext uri="{9D8B030D-6E8A-4147-A177-3AD203B41FA5}">
                      <a16:colId xmlns:a16="http://schemas.microsoft.com/office/drawing/2014/main" xmlns="" val="20002"/>
                    </a:ext>
                  </a:extLst>
                </a:gridCol>
                <a:gridCol w="495300">
                  <a:extLst>
                    <a:ext uri="{9D8B030D-6E8A-4147-A177-3AD203B41FA5}">
                      <a16:colId xmlns:a16="http://schemas.microsoft.com/office/drawing/2014/main" xmlns="" val="20003"/>
                    </a:ext>
                  </a:extLst>
                </a:gridCol>
              </a:tblGrid>
              <a:tr h="581025">
                <a:tc>
                  <a:txBody>
                    <a:bodyPr/>
                    <a:lstStyle/>
                    <a:p>
                      <a:pPr algn="ctr" fontAlgn="ctr"/>
                      <a:r>
                        <a:rPr lang="is-IS" sz="2000" b="1" i="0" u="none" strike="noStrike">
                          <a:solidFill>
                            <a:srgbClr val="000000"/>
                          </a:solidFill>
                          <a:effectLst/>
                          <a:latin typeface="Verdana"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a:solidFill>
                            <a:srgbClr val="000000"/>
                          </a:solidFill>
                          <a:effectLst/>
                          <a:latin typeface="Verdana"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2000" b="1" i="0" u="none" strike="noStrike">
                          <a:solidFill>
                            <a:srgbClr val="000000"/>
                          </a:solidFill>
                          <a:effectLst/>
                          <a:latin typeface="Verdana"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en-US" sz="2000" b="1" i="0" u="none" strike="noStrike">
                          <a:solidFill>
                            <a:srgbClr val="000000"/>
                          </a:solidFill>
                          <a:effectLst/>
                          <a:latin typeface="Verdana"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extLst>
                  <a:ext uri="{0D108BD9-81ED-4DB2-BD59-A6C34878D82A}">
                    <a16:rowId xmlns:a16="http://schemas.microsoft.com/office/drawing/2014/main" xmlns="" val="10000"/>
                  </a:ext>
                </a:extLst>
              </a:tr>
              <a:tr h="581025">
                <a:tc>
                  <a:txBody>
                    <a:bodyPr/>
                    <a:lstStyle/>
                    <a:p>
                      <a:pPr algn="ctr" fontAlgn="ctr"/>
                      <a:r>
                        <a:rPr lang="en-US" sz="2000" b="1" i="0" u="none" strike="noStrike">
                          <a:solidFill>
                            <a:srgbClr val="000000"/>
                          </a:solidFill>
                          <a:effectLst/>
                          <a:latin typeface="Verdana"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2523"/>
                    </a:solidFill>
                  </a:tcPr>
                </a:tc>
                <a:tc>
                  <a:txBody>
                    <a:bodyPr/>
                    <a:lstStyle/>
                    <a:p>
                      <a:pPr algn="ctr" fontAlgn="ctr"/>
                      <a:r>
                        <a:rPr lang="en-US" sz="2000" b="1" i="0" u="none" strike="noStrike">
                          <a:solidFill>
                            <a:srgbClr val="000000"/>
                          </a:solidFill>
                          <a:effectLst/>
                          <a:latin typeface="Verdana"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6B0A"/>
                    </a:solidFill>
                  </a:tcPr>
                </a:tc>
                <a:tc>
                  <a:txBody>
                    <a:bodyPr/>
                    <a:lstStyle/>
                    <a:p>
                      <a:pPr algn="ctr" fontAlgn="ctr"/>
                      <a:r>
                        <a:rPr lang="is-IS" sz="2000" b="1" i="0" u="none" strike="noStrike">
                          <a:solidFill>
                            <a:srgbClr val="000000"/>
                          </a:solidFill>
                          <a:effectLst/>
                          <a:latin typeface="Verdana"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1" i="0" u="none" strike="noStrike">
                          <a:solidFill>
                            <a:srgbClr val="000000"/>
                          </a:solidFill>
                          <a:effectLst/>
                          <a:latin typeface="Verdana"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xmlns="" val="10001"/>
                  </a:ext>
                </a:extLst>
              </a:tr>
              <a:tr h="581025">
                <a:tc>
                  <a:txBody>
                    <a:bodyPr/>
                    <a:lstStyle/>
                    <a:p>
                      <a:pPr algn="ctr" fontAlgn="ctr"/>
                      <a:r>
                        <a:rPr lang="en-US" sz="2000" b="1" i="0" u="none" strike="noStrike">
                          <a:solidFill>
                            <a:srgbClr val="000000"/>
                          </a:solidFill>
                          <a:effectLst/>
                          <a:latin typeface="Verdana"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2000" b="1" i="0" u="none" strike="noStrike">
                          <a:solidFill>
                            <a:srgbClr val="000000"/>
                          </a:solidFill>
                          <a:effectLst/>
                          <a:latin typeface="Verdana"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2000" b="1" i="0" u="none" strike="noStrike">
                          <a:solidFill>
                            <a:srgbClr val="000000"/>
                          </a:solidFill>
                          <a:effectLst/>
                          <a:latin typeface="Verdana"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1" i="0" u="none" strike="noStrike">
                          <a:solidFill>
                            <a:srgbClr val="000000"/>
                          </a:solidFill>
                          <a:effectLst/>
                          <a:latin typeface="Verdana"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2"/>
                  </a:ext>
                </a:extLst>
              </a:tr>
              <a:tr h="581025">
                <a:tc>
                  <a:txBody>
                    <a:bodyPr/>
                    <a:lstStyle/>
                    <a:p>
                      <a:pPr algn="ctr" fontAlgn="ctr"/>
                      <a:r>
                        <a:rPr lang="en-US" sz="2000" b="1" i="0" u="none" strike="noStrike">
                          <a:solidFill>
                            <a:srgbClr val="000000"/>
                          </a:solidFill>
                          <a:effectLst/>
                          <a:latin typeface="Verdana"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2000" b="1" i="0" u="none" strike="noStrike">
                          <a:solidFill>
                            <a:srgbClr val="000000"/>
                          </a:solidFill>
                          <a:effectLst/>
                          <a:latin typeface="Verdana"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2000" b="1" i="0" u="none" strike="noStrike">
                          <a:solidFill>
                            <a:srgbClr val="000000"/>
                          </a:solidFill>
                          <a:effectLst/>
                          <a:latin typeface="Verdana"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ctr"/>
                      <a:r>
                        <a:rPr lang="en-US" sz="2000" b="1" i="0" u="none" strike="noStrike" dirty="0">
                          <a:solidFill>
                            <a:srgbClr val="000000"/>
                          </a:solidFill>
                          <a:effectLst/>
                          <a:latin typeface="Verdana"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529" y="2579063"/>
            <a:ext cx="2892689" cy="1325563"/>
          </a:xfrm>
        </p:spPr>
        <p:txBody>
          <a:bodyPr>
            <a:normAutofit fontScale="90000"/>
          </a:bodyPr>
          <a:lstStyle/>
          <a:p>
            <a:r>
              <a:rPr lang="en-GB" dirty="0"/>
              <a:t>Here is a 27 </a:t>
            </a:r>
            <a:r>
              <a:rPr lang="en-GB" dirty="0" err="1"/>
              <a:t>x</a:t>
            </a:r>
            <a:r>
              <a:rPr lang="en-GB" dirty="0"/>
              <a:t> 27 Magic Square with the even numbered squares shaded black. What patterns do you notice? </a:t>
            </a:r>
          </a:p>
        </p:txBody>
      </p:sp>
      <p:pic>
        <p:nvPicPr>
          <p:cNvPr id="4" name="Picture 3" descr="Screen Shot 2018-05-18 at 19.10.43.png"/>
          <p:cNvPicPr>
            <a:picLocks noChangeAspect="1"/>
          </p:cNvPicPr>
          <p:nvPr/>
        </p:nvPicPr>
        <p:blipFill>
          <a:blip r:embed="rId3"/>
          <a:stretch>
            <a:fillRect/>
          </a:stretch>
        </p:blipFill>
        <p:spPr>
          <a:xfrm>
            <a:off x="3384968" y="0"/>
            <a:ext cx="6327996"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563" y="593726"/>
            <a:ext cx="2270125" cy="5349875"/>
          </a:xfrm>
        </p:spPr>
        <p:txBody>
          <a:bodyPr anchor="t">
            <a:noAutofit/>
          </a:bodyPr>
          <a:lstStyle/>
          <a:p>
            <a:r>
              <a:rPr lang="en-US" sz="2000" dirty="0"/>
              <a:t>This pattern was created on this Magic Square by starting at the top left and </a:t>
            </a:r>
            <a:r>
              <a:rPr lang="en-US" sz="2000" dirty="0" err="1"/>
              <a:t>colouring</a:t>
            </a:r>
            <a:r>
              <a:rPr lang="en-US" sz="2000" dirty="0"/>
              <a:t> in the cells of the numbers that are in their correct sequence in yellow (i.e. 1, 4, 5 etc.). The cells with numbers that go in the opposite direction (from bottom right to top left) are </a:t>
            </a:r>
            <a:r>
              <a:rPr lang="en-US" sz="2000" dirty="0" err="1"/>
              <a:t>coloured</a:t>
            </a:r>
            <a:r>
              <a:rPr lang="en-US" sz="2000" dirty="0"/>
              <a:t> in purple. </a:t>
            </a:r>
            <a:br>
              <a:rPr lang="en-US" sz="2000" dirty="0"/>
            </a:br>
            <a:r>
              <a:rPr lang="en-US" sz="2000" dirty="0"/>
              <a:t/>
            </a:r>
            <a:br>
              <a:rPr lang="en-US" sz="2000" dirty="0"/>
            </a:br>
            <a:r>
              <a:rPr lang="en-US" sz="2000" dirty="0"/>
              <a:t>Try it with one of the two </a:t>
            </a:r>
            <a:r>
              <a:rPr lang="en-US" sz="2000" dirty="0" err="1"/>
              <a:t>uncoloured</a:t>
            </a:r>
            <a:r>
              <a:rPr lang="en-US" sz="2000" dirty="0"/>
              <a:t> 4 x 4 Magic Squares. </a:t>
            </a:r>
          </a:p>
        </p:txBody>
      </p:sp>
      <p:graphicFrame>
        <p:nvGraphicFramePr>
          <p:cNvPr id="5" name="Table 4"/>
          <p:cNvGraphicFramePr>
            <a:graphicFrameLocks noGrp="1"/>
          </p:cNvGraphicFramePr>
          <p:nvPr>
            <p:extLst>
              <p:ext uri="{D42A27DB-BD31-4B8C-83A1-F6EECF244321}">
                <p14:modId xmlns:p14="http://schemas.microsoft.com/office/powerpoint/2010/main" val="1793751415"/>
              </p:ext>
            </p:extLst>
          </p:nvPr>
        </p:nvGraphicFramePr>
        <p:xfrm>
          <a:off x="2971800" y="1660525"/>
          <a:ext cx="3219448" cy="3454400"/>
        </p:xfrm>
        <a:graphic>
          <a:graphicData uri="http://schemas.openxmlformats.org/drawingml/2006/table">
            <a:tbl>
              <a:tblPr/>
              <a:tblGrid>
                <a:gridCol w="402431">
                  <a:extLst>
                    <a:ext uri="{9D8B030D-6E8A-4147-A177-3AD203B41FA5}">
                      <a16:colId xmlns:a16="http://schemas.microsoft.com/office/drawing/2014/main" xmlns="" val="20000"/>
                    </a:ext>
                  </a:extLst>
                </a:gridCol>
                <a:gridCol w="402431">
                  <a:extLst>
                    <a:ext uri="{9D8B030D-6E8A-4147-A177-3AD203B41FA5}">
                      <a16:colId xmlns:a16="http://schemas.microsoft.com/office/drawing/2014/main" xmlns="" val="20001"/>
                    </a:ext>
                  </a:extLst>
                </a:gridCol>
                <a:gridCol w="402431">
                  <a:extLst>
                    <a:ext uri="{9D8B030D-6E8A-4147-A177-3AD203B41FA5}">
                      <a16:colId xmlns:a16="http://schemas.microsoft.com/office/drawing/2014/main" xmlns="" val="20002"/>
                    </a:ext>
                  </a:extLst>
                </a:gridCol>
                <a:gridCol w="402431">
                  <a:extLst>
                    <a:ext uri="{9D8B030D-6E8A-4147-A177-3AD203B41FA5}">
                      <a16:colId xmlns:a16="http://schemas.microsoft.com/office/drawing/2014/main" xmlns="" val="20003"/>
                    </a:ext>
                  </a:extLst>
                </a:gridCol>
                <a:gridCol w="402431">
                  <a:extLst>
                    <a:ext uri="{9D8B030D-6E8A-4147-A177-3AD203B41FA5}">
                      <a16:colId xmlns:a16="http://schemas.microsoft.com/office/drawing/2014/main" xmlns="" val="20004"/>
                    </a:ext>
                  </a:extLst>
                </a:gridCol>
                <a:gridCol w="402431">
                  <a:extLst>
                    <a:ext uri="{9D8B030D-6E8A-4147-A177-3AD203B41FA5}">
                      <a16:colId xmlns:a16="http://schemas.microsoft.com/office/drawing/2014/main" xmlns="" val="20005"/>
                    </a:ext>
                  </a:extLst>
                </a:gridCol>
                <a:gridCol w="402431">
                  <a:extLst>
                    <a:ext uri="{9D8B030D-6E8A-4147-A177-3AD203B41FA5}">
                      <a16:colId xmlns:a16="http://schemas.microsoft.com/office/drawing/2014/main" xmlns="" val="20006"/>
                    </a:ext>
                  </a:extLst>
                </a:gridCol>
                <a:gridCol w="402431">
                  <a:extLst>
                    <a:ext uri="{9D8B030D-6E8A-4147-A177-3AD203B41FA5}">
                      <a16:colId xmlns:a16="http://schemas.microsoft.com/office/drawing/2014/main" xmlns="" val="20007"/>
                    </a:ext>
                  </a:extLst>
                </a:gridCol>
              </a:tblGrid>
              <a:tr h="431800">
                <a:tc>
                  <a:txBody>
                    <a:bodyPr/>
                    <a:lstStyle/>
                    <a:p>
                      <a:pPr algn="ctr" fontAlgn="ctr"/>
                      <a:r>
                        <a:rPr lang="en-US" sz="1600" b="1" i="0" u="none" strike="noStrike">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63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62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59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ru-RU" sz="1600" b="1" i="0" u="none" strike="noStrike">
                          <a:solidFill>
                            <a:srgbClr val="000000"/>
                          </a:solidFill>
                          <a:effectLst/>
                          <a:latin typeface="Calibri" charset="0"/>
                        </a:rPr>
                        <a:t>58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431800">
                <a:tc>
                  <a:txBody>
                    <a:bodyPr/>
                    <a:lstStyle/>
                    <a:p>
                      <a:pPr algn="ctr" fontAlgn="ctr"/>
                      <a:r>
                        <a:rPr lang="en-US" sz="1600" b="1" i="0" u="none" strike="noStrike">
                          <a:solidFill>
                            <a:srgbClr val="000000"/>
                          </a:solidFill>
                          <a:effectLst/>
                          <a:latin typeface="Calibri" charset="0"/>
                        </a:rPr>
                        <a:t>56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53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52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a:solidFill>
                            <a:srgbClr val="000000"/>
                          </a:solidFill>
                          <a:effectLst/>
                          <a:latin typeface="Calibri" charset="0"/>
                        </a:rPr>
                        <a:t>49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1"/>
                  </a:ext>
                </a:extLst>
              </a:tr>
              <a:tr h="431800">
                <a:tc>
                  <a:txBody>
                    <a:bodyPr/>
                    <a:lstStyle/>
                    <a:p>
                      <a:pPr algn="ctr" fontAlgn="ctr"/>
                      <a:r>
                        <a:rPr lang="is-IS" sz="1600" b="1" i="0" u="none" strike="noStrike">
                          <a:solidFill>
                            <a:srgbClr val="000000"/>
                          </a:solidFill>
                          <a:effectLst/>
                          <a:latin typeface="Calibri" charset="0"/>
                        </a:rPr>
                        <a:t>48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i-FI" sz="1600" b="1" i="0" u="none" strike="noStrike">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dirty="0">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45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44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41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2"/>
                  </a:ext>
                </a:extLst>
              </a:tr>
              <a:tr h="431800">
                <a:tc>
                  <a:txBody>
                    <a:bodyPr/>
                    <a:lstStyle/>
                    <a:p>
                      <a:pPr algn="ctr" fontAlgn="ctr"/>
                      <a:r>
                        <a:rPr lang="is-IS" sz="1600" b="1"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uk-UA" sz="1600" b="1" i="0" u="none" strike="noStrike">
                          <a:solidFill>
                            <a:srgbClr val="000000"/>
                          </a:solidFill>
                          <a:effectLst/>
                          <a:latin typeface="Calibri" charset="0"/>
                        </a:rPr>
                        <a:t>39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38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ru-RU" sz="1600" b="1"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431800">
                <a:tc>
                  <a:txBody>
                    <a:bodyPr/>
                    <a:lstStyle/>
                    <a:p>
                      <a:pPr algn="ctr" fontAlgn="ctr"/>
                      <a:r>
                        <a:rPr lang="en-US" sz="1600" b="1"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cs-CZ" sz="1600" b="1" i="0" u="none" strike="noStrike" dirty="0">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37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40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431800">
                <a:tc>
                  <a:txBody>
                    <a:bodyPr/>
                    <a:lstStyle/>
                    <a:p>
                      <a:pPr algn="ctr" fontAlgn="ctr"/>
                      <a:r>
                        <a:rPr lang="is-IS" sz="1600" b="1"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42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43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46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47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5"/>
                  </a:ext>
                </a:extLst>
              </a:tr>
              <a:tr h="431800">
                <a:tc>
                  <a:txBody>
                    <a:bodyPr/>
                    <a:lstStyle/>
                    <a:p>
                      <a:pPr algn="ctr" fontAlgn="ctr"/>
                      <a:r>
                        <a:rPr lang="en-US" sz="1600" b="1"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50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uk-UA" sz="1600" b="1" i="0" u="none" strike="noStrike">
                          <a:solidFill>
                            <a:srgbClr val="000000"/>
                          </a:solidFill>
                          <a:effectLst/>
                          <a:latin typeface="Calibri" charset="0"/>
                        </a:rPr>
                        <a:t>51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54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55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6"/>
                  </a:ext>
                </a:extLst>
              </a:tr>
              <a:tr h="431800">
                <a:tc>
                  <a:txBody>
                    <a:bodyPr/>
                    <a:lstStyle/>
                    <a:p>
                      <a:pPr algn="ctr" fontAlgn="ctr"/>
                      <a:r>
                        <a:rPr lang="ru-RU" sz="1600" b="1" i="0" u="none" strike="noStrike">
                          <a:solidFill>
                            <a:srgbClr val="000000"/>
                          </a:solidFill>
                          <a:effectLst/>
                          <a:latin typeface="Calibri" charset="0"/>
                        </a:rPr>
                        <a:t>57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60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61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dirty="0">
                          <a:solidFill>
                            <a:srgbClr val="000000"/>
                          </a:solidFill>
                          <a:effectLst/>
                          <a:latin typeface="Calibri" charset="0"/>
                        </a:rPr>
                        <a:t>64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04595319"/>
              </p:ext>
            </p:extLst>
          </p:nvPr>
        </p:nvGraphicFramePr>
        <p:xfrm>
          <a:off x="6810375" y="1401762"/>
          <a:ext cx="2187576" cy="3911600"/>
        </p:xfrm>
        <a:graphic>
          <a:graphicData uri="http://schemas.openxmlformats.org/drawingml/2006/table">
            <a:tbl>
              <a:tblPr>
                <a:tableStyleId>{5C22544A-7EE6-4342-B048-85BDC9FD1C3A}</a:tableStyleId>
              </a:tblPr>
              <a:tblGrid>
                <a:gridCol w="546894">
                  <a:extLst>
                    <a:ext uri="{9D8B030D-6E8A-4147-A177-3AD203B41FA5}">
                      <a16:colId xmlns:a16="http://schemas.microsoft.com/office/drawing/2014/main" xmlns="" val="20000"/>
                    </a:ext>
                  </a:extLst>
                </a:gridCol>
                <a:gridCol w="546894">
                  <a:extLst>
                    <a:ext uri="{9D8B030D-6E8A-4147-A177-3AD203B41FA5}">
                      <a16:colId xmlns:a16="http://schemas.microsoft.com/office/drawing/2014/main" xmlns="" val="20001"/>
                    </a:ext>
                  </a:extLst>
                </a:gridCol>
                <a:gridCol w="546894">
                  <a:extLst>
                    <a:ext uri="{9D8B030D-6E8A-4147-A177-3AD203B41FA5}">
                      <a16:colId xmlns:a16="http://schemas.microsoft.com/office/drawing/2014/main" xmlns="" val="20002"/>
                    </a:ext>
                  </a:extLst>
                </a:gridCol>
                <a:gridCol w="546894">
                  <a:extLst>
                    <a:ext uri="{9D8B030D-6E8A-4147-A177-3AD203B41FA5}">
                      <a16:colId xmlns:a16="http://schemas.microsoft.com/office/drawing/2014/main" xmlns="" val="20003"/>
                    </a:ext>
                  </a:extLst>
                </a:gridCol>
              </a:tblGrid>
              <a:tr h="431800">
                <a:tc>
                  <a:txBody>
                    <a:bodyPr/>
                    <a:lstStyle/>
                    <a:p>
                      <a:pPr algn="ctr" fontAlgn="ctr"/>
                      <a:r>
                        <a:rPr lang="en-US" sz="1600" b="1" u="none" strike="noStrike" dirty="0">
                          <a:effectLst/>
                        </a:rPr>
                        <a:t>1</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15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14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431800">
                <a:tc>
                  <a:txBody>
                    <a:bodyPr/>
                    <a:lstStyle/>
                    <a:p>
                      <a:pPr algn="ctr" fontAlgn="ctr"/>
                      <a:r>
                        <a:rPr lang="is-IS" sz="1600" b="1" u="none" strike="noStrike">
                          <a:effectLst/>
                        </a:rPr>
                        <a:t>12</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6</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7</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9</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431800">
                <a:tc>
                  <a:txBody>
                    <a:bodyPr/>
                    <a:lstStyle/>
                    <a:p>
                      <a:pPr algn="ctr" fontAlgn="ctr"/>
                      <a:r>
                        <a:rPr lang="en-US" sz="1600" b="1" u="none" strike="noStrike">
                          <a:effectLst/>
                        </a:rPr>
                        <a:t>8</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10</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cs-CZ" sz="1600" b="1" u="none" strike="noStrike">
                          <a:effectLst/>
                        </a:rPr>
                        <a:t>11</a:t>
                      </a:r>
                      <a:endParaRPr lang="cs-CZ"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431800">
                <a:tc>
                  <a:txBody>
                    <a:bodyPr/>
                    <a:lstStyle/>
                    <a:p>
                      <a:pPr algn="ctr" fontAlgn="ctr"/>
                      <a:r>
                        <a:rPr lang="is-IS" sz="1600" b="1" u="none" strike="noStrike" dirty="0">
                          <a:effectLst/>
                        </a:rPr>
                        <a:t>13</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3</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b="1" u="none" strike="noStrike" dirty="0">
                          <a:effectLst/>
                        </a:rPr>
                        <a:t>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16</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431800">
                <a:tc>
                  <a:txBody>
                    <a:bodyPr/>
                    <a:lstStyle/>
                    <a:p>
                      <a:pPr algn="l" fontAlgn="b"/>
                      <a:endParaRPr lang="en-US" sz="1600" b="1" i="0" u="none" strike="noStrike" dirty="0">
                        <a:solidFill>
                          <a:srgbClr val="000000"/>
                        </a:solidFill>
                        <a:effectLst/>
                        <a:latin typeface="Calibri" charset="0"/>
                      </a:endParaRPr>
                    </a:p>
                  </a:txBody>
                  <a:tcPr marL="10319" marR="10319"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US" sz="1600" b="1" i="0" u="none" strike="noStrike" dirty="0">
                        <a:solidFill>
                          <a:srgbClr val="000000"/>
                        </a:solidFill>
                        <a:effectLst/>
                        <a:latin typeface="Calibri" charset="0"/>
                      </a:endParaRPr>
                    </a:p>
                  </a:txBody>
                  <a:tcPr marL="10319" marR="10319"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US" sz="1600" b="1" i="0" u="none" strike="noStrike" dirty="0">
                        <a:solidFill>
                          <a:srgbClr val="000000"/>
                        </a:solidFill>
                        <a:effectLst/>
                        <a:latin typeface="Calibri" charset="0"/>
                      </a:endParaRPr>
                    </a:p>
                  </a:txBody>
                  <a:tcPr marL="10319" marR="10319"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endParaRPr lang="en-US" sz="1600" b="1" i="0" u="none" strike="noStrike" dirty="0">
                        <a:solidFill>
                          <a:srgbClr val="000000"/>
                        </a:solidFill>
                        <a:effectLst/>
                        <a:latin typeface="Calibri" charset="0"/>
                      </a:endParaRPr>
                    </a:p>
                  </a:txBody>
                  <a:tcPr marL="10319" marR="10319" marT="1270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431800">
                <a:tc>
                  <a:txBody>
                    <a:bodyPr/>
                    <a:lstStyle/>
                    <a:p>
                      <a:pPr algn="ctr" fontAlgn="ctr"/>
                      <a:r>
                        <a:rPr lang="en-US" sz="1600" b="1" u="none" strike="noStrike" dirty="0">
                          <a:effectLst/>
                        </a:rPr>
                        <a:t>16</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b="1" u="none" strike="noStrike" dirty="0">
                          <a:effectLst/>
                        </a:rPr>
                        <a:t>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3</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b="1" u="none" strike="noStrike" dirty="0">
                          <a:effectLst/>
                        </a:rPr>
                        <a:t>13</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5"/>
                  </a:ext>
                </a:extLst>
              </a:tr>
              <a:tr h="431800">
                <a:tc>
                  <a:txBody>
                    <a:bodyPr/>
                    <a:lstStyle/>
                    <a:p>
                      <a:pPr algn="ctr" fontAlgn="ctr"/>
                      <a:r>
                        <a:rPr lang="en-US" sz="1600" b="1" u="none" strike="noStrike">
                          <a:effectLst/>
                        </a:rPr>
                        <a:t>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cs-CZ" sz="1600" b="1" u="none" strike="noStrike">
                          <a:effectLst/>
                        </a:rPr>
                        <a:t>11</a:t>
                      </a:r>
                      <a:endParaRPr lang="cs-CZ"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10</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8</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6"/>
                  </a:ext>
                </a:extLst>
              </a:tr>
              <a:tr h="431800">
                <a:tc>
                  <a:txBody>
                    <a:bodyPr/>
                    <a:lstStyle/>
                    <a:p>
                      <a:pPr algn="ctr" fontAlgn="ctr"/>
                      <a:r>
                        <a:rPr lang="en-US" sz="1600" b="1" u="none" strike="noStrike">
                          <a:effectLst/>
                        </a:rPr>
                        <a:t>9</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7</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6</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b="1" u="none" strike="noStrike" dirty="0">
                          <a:effectLst/>
                        </a:rPr>
                        <a:t>12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7"/>
                  </a:ext>
                </a:extLst>
              </a:tr>
              <a:tr h="457200">
                <a:tc>
                  <a:txBody>
                    <a:bodyPr/>
                    <a:lstStyle/>
                    <a:p>
                      <a:pPr algn="ctr" fontAlgn="ctr"/>
                      <a:r>
                        <a:rPr lang="en-US" sz="1600" b="1" u="none" strike="noStrike">
                          <a:effectLst/>
                        </a:rPr>
                        <a:t>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14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a:effectLst/>
                        </a:rPr>
                        <a:t>15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1" u="none" strike="noStrike" dirty="0">
                          <a:effectLst/>
                        </a:rPr>
                        <a:t>1</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401933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69" y="187326"/>
            <a:ext cx="1423988" cy="1628775"/>
          </a:xfrm>
        </p:spPr>
        <p:txBody>
          <a:bodyPr>
            <a:normAutofit fontScale="90000"/>
          </a:bodyPr>
          <a:lstStyle/>
          <a:p>
            <a:r>
              <a:rPr lang="en-US" sz="2000" dirty="0"/>
              <a:t>Now try doing the same thing with this 8 x 8 Magic Square</a:t>
            </a:r>
          </a:p>
        </p:txBody>
      </p:sp>
      <p:graphicFrame>
        <p:nvGraphicFramePr>
          <p:cNvPr id="5" name="Table 4"/>
          <p:cNvGraphicFramePr>
            <a:graphicFrameLocks noGrp="1"/>
          </p:cNvGraphicFramePr>
          <p:nvPr>
            <p:extLst>
              <p:ext uri="{D42A27DB-BD31-4B8C-83A1-F6EECF244321}">
                <p14:modId xmlns:p14="http://schemas.microsoft.com/office/powerpoint/2010/main" val="1706819036"/>
              </p:ext>
            </p:extLst>
          </p:nvPr>
        </p:nvGraphicFramePr>
        <p:xfrm>
          <a:off x="2610644" y="393702"/>
          <a:ext cx="5922960" cy="6083296"/>
        </p:xfrm>
        <a:graphic>
          <a:graphicData uri="http://schemas.openxmlformats.org/drawingml/2006/table">
            <a:tbl>
              <a:tblPr/>
              <a:tblGrid>
                <a:gridCol w="740370">
                  <a:extLst>
                    <a:ext uri="{9D8B030D-6E8A-4147-A177-3AD203B41FA5}">
                      <a16:colId xmlns:a16="http://schemas.microsoft.com/office/drawing/2014/main" xmlns="" val="20000"/>
                    </a:ext>
                  </a:extLst>
                </a:gridCol>
                <a:gridCol w="740370">
                  <a:extLst>
                    <a:ext uri="{9D8B030D-6E8A-4147-A177-3AD203B41FA5}">
                      <a16:colId xmlns:a16="http://schemas.microsoft.com/office/drawing/2014/main" xmlns="" val="20001"/>
                    </a:ext>
                  </a:extLst>
                </a:gridCol>
                <a:gridCol w="740370">
                  <a:extLst>
                    <a:ext uri="{9D8B030D-6E8A-4147-A177-3AD203B41FA5}">
                      <a16:colId xmlns:a16="http://schemas.microsoft.com/office/drawing/2014/main" xmlns="" val="20002"/>
                    </a:ext>
                  </a:extLst>
                </a:gridCol>
                <a:gridCol w="740370">
                  <a:extLst>
                    <a:ext uri="{9D8B030D-6E8A-4147-A177-3AD203B41FA5}">
                      <a16:colId xmlns:a16="http://schemas.microsoft.com/office/drawing/2014/main" xmlns="" val="20003"/>
                    </a:ext>
                  </a:extLst>
                </a:gridCol>
                <a:gridCol w="740370">
                  <a:extLst>
                    <a:ext uri="{9D8B030D-6E8A-4147-A177-3AD203B41FA5}">
                      <a16:colId xmlns:a16="http://schemas.microsoft.com/office/drawing/2014/main" xmlns="" val="20004"/>
                    </a:ext>
                  </a:extLst>
                </a:gridCol>
                <a:gridCol w="740370">
                  <a:extLst>
                    <a:ext uri="{9D8B030D-6E8A-4147-A177-3AD203B41FA5}">
                      <a16:colId xmlns:a16="http://schemas.microsoft.com/office/drawing/2014/main" xmlns="" val="20005"/>
                    </a:ext>
                  </a:extLst>
                </a:gridCol>
                <a:gridCol w="740370">
                  <a:extLst>
                    <a:ext uri="{9D8B030D-6E8A-4147-A177-3AD203B41FA5}">
                      <a16:colId xmlns:a16="http://schemas.microsoft.com/office/drawing/2014/main" xmlns="" val="20006"/>
                    </a:ext>
                  </a:extLst>
                </a:gridCol>
                <a:gridCol w="740370">
                  <a:extLst>
                    <a:ext uri="{9D8B030D-6E8A-4147-A177-3AD203B41FA5}">
                      <a16:colId xmlns:a16="http://schemas.microsoft.com/office/drawing/2014/main" xmlns="" val="20007"/>
                    </a:ext>
                  </a:extLst>
                </a:gridCol>
              </a:tblGrid>
              <a:tr h="760412">
                <a:tc>
                  <a:txBody>
                    <a:bodyPr/>
                    <a:lstStyle/>
                    <a:p>
                      <a:pPr algn="ctr" fontAlgn="ctr"/>
                      <a:r>
                        <a:rPr lang="en-US" sz="1600" b="1" i="0" u="none" strike="noStrike">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63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61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60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1" i="0" u="none" strike="noStrike">
                          <a:solidFill>
                            <a:srgbClr val="000000"/>
                          </a:solidFill>
                          <a:effectLst/>
                          <a:latin typeface="Calibri" charset="0"/>
                        </a:rPr>
                        <a:t>58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760412">
                <a:tc>
                  <a:txBody>
                    <a:bodyPr/>
                    <a:lstStyle/>
                    <a:p>
                      <a:pPr algn="ctr" fontAlgn="ctr"/>
                      <a:r>
                        <a:rPr lang="en-US" sz="1600" b="1" i="0" u="none" strike="noStrike">
                          <a:solidFill>
                            <a:srgbClr val="000000"/>
                          </a:solidFill>
                          <a:effectLst/>
                          <a:latin typeface="Calibri" charset="0"/>
                        </a:rPr>
                        <a:t>56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600" b="1" i="0" u="none" strike="noStrike">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600" b="1" i="0" u="none" strike="noStrike">
                          <a:solidFill>
                            <a:srgbClr val="000000"/>
                          </a:solidFill>
                          <a:effectLst/>
                          <a:latin typeface="Calibri" charset="0"/>
                        </a:rPr>
                        <a:t>49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60412">
                <a:tc>
                  <a:txBody>
                    <a:bodyPr/>
                    <a:lstStyle/>
                    <a:p>
                      <a:pPr algn="ctr" fontAlgn="ctr"/>
                      <a:r>
                        <a:rPr lang="en-US" sz="1600" b="1"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i-FI" sz="1600" b="1" i="0" u="none" strike="noStrike">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60412">
                <a:tc>
                  <a:txBody>
                    <a:bodyPr/>
                    <a:lstStyle/>
                    <a:p>
                      <a:pPr algn="ctr" fontAlgn="ctr"/>
                      <a:r>
                        <a:rPr lang="en-US" sz="1600" b="1" i="0" u="none" strike="noStrike">
                          <a:solidFill>
                            <a:srgbClr val="000000"/>
                          </a:solidFill>
                          <a:effectLst/>
                          <a:latin typeface="Calibri" charset="0"/>
                        </a:rPr>
                        <a:t>40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charset="0"/>
                        </a:rPr>
                        <a:t>38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760412">
                <a:tc>
                  <a:txBody>
                    <a:bodyPr/>
                    <a:lstStyle/>
                    <a:p>
                      <a:pPr algn="ctr" fontAlgn="ctr"/>
                      <a:r>
                        <a:rPr lang="is-IS" sz="1600" b="1" i="0" u="none" strike="noStrike">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600" b="1"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600" b="1" i="0" u="none" strike="noStrike">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37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1600" b="1" i="0" u="none" strike="noStrike">
                          <a:solidFill>
                            <a:srgbClr val="000000"/>
                          </a:solidFill>
                          <a:effectLst/>
                          <a:latin typeface="Calibri" charset="0"/>
                        </a:rPr>
                        <a:t>39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760412">
                <a:tc>
                  <a:txBody>
                    <a:bodyPr/>
                    <a:lstStyle/>
                    <a:p>
                      <a:pPr algn="ctr" fontAlgn="ctr"/>
                      <a:r>
                        <a:rPr lang="en-US" sz="1600" b="1" i="0" u="none" strike="noStrike">
                          <a:solidFill>
                            <a:srgbClr val="000000"/>
                          </a:solidFill>
                          <a:effectLst/>
                          <a:latin typeface="Calibri" charset="0"/>
                        </a:rPr>
                        <a:t>41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42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cs-CZ" sz="1600" b="1"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48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760412">
                <a:tc>
                  <a:txBody>
                    <a:bodyPr/>
                    <a:lstStyle/>
                    <a:p>
                      <a:pPr algn="ctr" fontAlgn="ctr"/>
                      <a:r>
                        <a:rPr lang="en-US" sz="1600" b="1"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uk-UA" sz="1600" b="1" i="0" u="none" strike="noStrike">
                          <a:solidFill>
                            <a:srgbClr val="000000"/>
                          </a:solidFill>
                          <a:effectLst/>
                          <a:latin typeface="Calibri" charset="0"/>
                        </a:rPr>
                        <a:t>51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52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760412">
                <a:tc>
                  <a:txBody>
                    <a:bodyPr/>
                    <a:lstStyle/>
                    <a:p>
                      <a:pPr algn="ctr" fontAlgn="ctr"/>
                      <a:r>
                        <a:rPr lang="ru-RU" sz="1600" b="1" i="0" u="none" strike="noStrike">
                          <a:solidFill>
                            <a:srgbClr val="000000"/>
                          </a:solidFill>
                          <a:effectLst/>
                          <a:latin typeface="Calibri" charset="0"/>
                        </a:rPr>
                        <a:t>57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62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s-IS" sz="1600" b="1" i="0" u="none" strike="noStrike">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dirty="0">
                          <a:solidFill>
                            <a:srgbClr val="000000"/>
                          </a:solidFill>
                          <a:effectLst/>
                          <a:latin typeface="Calibri" charset="0"/>
                        </a:rPr>
                        <a:t>64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23693564"/>
              </p:ext>
            </p:extLst>
          </p:nvPr>
        </p:nvGraphicFramePr>
        <p:xfrm>
          <a:off x="2610641" y="393702"/>
          <a:ext cx="5922968" cy="6083296"/>
        </p:xfrm>
        <a:graphic>
          <a:graphicData uri="http://schemas.openxmlformats.org/drawingml/2006/table">
            <a:tbl>
              <a:tblPr/>
              <a:tblGrid>
                <a:gridCol w="740371">
                  <a:extLst>
                    <a:ext uri="{9D8B030D-6E8A-4147-A177-3AD203B41FA5}">
                      <a16:colId xmlns:a16="http://schemas.microsoft.com/office/drawing/2014/main" xmlns="" val="20000"/>
                    </a:ext>
                  </a:extLst>
                </a:gridCol>
                <a:gridCol w="740371">
                  <a:extLst>
                    <a:ext uri="{9D8B030D-6E8A-4147-A177-3AD203B41FA5}">
                      <a16:colId xmlns:a16="http://schemas.microsoft.com/office/drawing/2014/main" xmlns="" val="20001"/>
                    </a:ext>
                  </a:extLst>
                </a:gridCol>
                <a:gridCol w="740371">
                  <a:extLst>
                    <a:ext uri="{9D8B030D-6E8A-4147-A177-3AD203B41FA5}">
                      <a16:colId xmlns:a16="http://schemas.microsoft.com/office/drawing/2014/main" xmlns="" val="20002"/>
                    </a:ext>
                  </a:extLst>
                </a:gridCol>
                <a:gridCol w="740371">
                  <a:extLst>
                    <a:ext uri="{9D8B030D-6E8A-4147-A177-3AD203B41FA5}">
                      <a16:colId xmlns:a16="http://schemas.microsoft.com/office/drawing/2014/main" xmlns="" val="20003"/>
                    </a:ext>
                  </a:extLst>
                </a:gridCol>
                <a:gridCol w="740371">
                  <a:extLst>
                    <a:ext uri="{9D8B030D-6E8A-4147-A177-3AD203B41FA5}">
                      <a16:colId xmlns:a16="http://schemas.microsoft.com/office/drawing/2014/main" xmlns="" val="20004"/>
                    </a:ext>
                  </a:extLst>
                </a:gridCol>
                <a:gridCol w="740371">
                  <a:extLst>
                    <a:ext uri="{9D8B030D-6E8A-4147-A177-3AD203B41FA5}">
                      <a16:colId xmlns:a16="http://schemas.microsoft.com/office/drawing/2014/main" xmlns="" val="20005"/>
                    </a:ext>
                  </a:extLst>
                </a:gridCol>
                <a:gridCol w="740371">
                  <a:extLst>
                    <a:ext uri="{9D8B030D-6E8A-4147-A177-3AD203B41FA5}">
                      <a16:colId xmlns:a16="http://schemas.microsoft.com/office/drawing/2014/main" xmlns="" val="20006"/>
                    </a:ext>
                  </a:extLst>
                </a:gridCol>
                <a:gridCol w="740371">
                  <a:extLst>
                    <a:ext uri="{9D8B030D-6E8A-4147-A177-3AD203B41FA5}">
                      <a16:colId xmlns:a16="http://schemas.microsoft.com/office/drawing/2014/main" xmlns="" val="20007"/>
                    </a:ext>
                  </a:extLst>
                </a:gridCol>
              </a:tblGrid>
              <a:tr h="760412">
                <a:tc>
                  <a:txBody>
                    <a:bodyPr/>
                    <a:lstStyle/>
                    <a:p>
                      <a:pPr algn="ctr" fontAlgn="ctr"/>
                      <a:r>
                        <a:rPr lang="en-US" sz="1600" b="1" i="0" u="none" strike="noStrike">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63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61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60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ru-RU" sz="1600" b="1" i="0" u="none" strike="noStrike">
                          <a:solidFill>
                            <a:srgbClr val="000000"/>
                          </a:solidFill>
                          <a:effectLst/>
                          <a:latin typeface="Calibri" charset="0"/>
                        </a:rPr>
                        <a:t>58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0"/>
                  </a:ext>
                </a:extLst>
              </a:tr>
              <a:tr h="760412">
                <a:tc>
                  <a:txBody>
                    <a:bodyPr/>
                    <a:lstStyle/>
                    <a:p>
                      <a:pPr algn="ctr" fontAlgn="ctr"/>
                      <a:r>
                        <a:rPr lang="en-US" sz="1600" b="1" i="0" u="none" strike="noStrike">
                          <a:solidFill>
                            <a:srgbClr val="000000"/>
                          </a:solidFill>
                          <a:effectLst/>
                          <a:latin typeface="Calibri" charset="0"/>
                        </a:rPr>
                        <a:t>56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55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600" b="1" i="0" u="none" strike="noStrike">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50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600" b="1" i="0" u="none" strike="noStrike">
                          <a:solidFill>
                            <a:srgbClr val="000000"/>
                          </a:solidFill>
                          <a:effectLst/>
                          <a:latin typeface="Calibri" charset="0"/>
                        </a:rPr>
                        <a:t>49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1"/>
                  </a:ext>
                </a:extLst>
              </a:tr>
              <a:tr h="760412">
                <a:tc>
                  <a:txBody>
                    <a:bodyPr/>
                    <a:lstStyle/>
                    <a:p>
                      <a:pPr algn="ctr" fontAlgn="ctr"/>
                      <a:r>
                        <a:rPr lang="en-US" sz="1600" b="1"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fi-FI" sz="1600" b="1" i="0" u="none" strike="noStrike">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46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45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44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43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600" b="1"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2"/>
                  </a:ext>
                </a:extLst>
              </a:tr>
              <a:tr h="760412">
                <a:tc>
                  <a:txBody>
                    <a:bodyPr/>
                    <a:lstStyle/>
                    <a:p>
                      <a:pPr algn="ctr" fontAlgn="ctr"/>
                      <a:r>
                        <a:rPr lang="en-US" sz="1600" b="1" i="0" u="none" strike="noStrike">
                          <a:solidFill>
                            <a:srgbClr val="000000"/>
                          </a:solidFill>
                          <a:effectLst/>
                          <a:latin typeface="Calibri" charset="0"/>
                        </a:rPr>
                        <a:t>40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600" b="1"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38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600" b="1" i="0" u="none" strike="noStrike">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3"/>
                  </a:ext>
                </a:extLst>
              </a:tr>
              <a:tr h="760412">
                <a:tc>
                  <a:txBody>
                    <a:bodyPr/>
                    <a:lstStyle/>
                    <a:p>
                      <a:pPr algn="ctr" fontAlgn="ctr"/>
                      <a:r>
                        <a:rPr lang="is-IS" sz="1600" b="1" i="0" u="none" strike="noStrike">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ru-RU" sz="1600" b="1"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600" b="1" i="0" u="none" strike="noStrike">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37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uk-UA" sz="1600" b="1" i="0" u="none" strike="noStrike">
                          <a:solidFill>
                            <a:srgbClr val="000000"/>
                          </a:solidFill>
                          <a:effectLst/>
                          <a:latin typeface="Calibri" charset="0"/>
                        </a:rPr>
                        <a:t>39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4"/>
                  </a:ext>
                </a:extLst>
              </a:tr>
              <a:tr h="760412">
                <a:tc>
                  <a:txBody>
                    <a:bodyPr/>
                    <a:lstStyle/>
                    <a:p>
                      <a:pPr algn="ctr" fontAlgn="ctr"/>
                      <a:r>
                        <a:rPr lang="en-US" sz="1600" b="1" i="0" u="none" strike="noStrike">
                          <a:solidFill>
                            <a:srgbClr val="000000"/>
                          </a:solidFill>
                          <a:effectLst/>
                          <a:latin typeface="Calibri" charset="0"/>
                        </a:rPr>
                        <a:t>41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42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600" b="1"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600" b="1" i="0" u="none" strike="noStrike">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47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48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5"/>
                  </a:ext>
                </a:extLst>
              </a:tr>
              <a:tr h="760412">
                <a:tc>
                  <a:txBody>
                    <a:bodyPr/>
                    <a:lstStyle/>
                    <a:p>
                      <a:pPr algn="ctr" fontAlgn="ctr"/>
                      <a:r>
                        <a:rPr lang="en-US" sz="1600" b="1"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uk-UA" sz="1600" b="1" i="0" u="none" strike="noStrike">
                          <a:solidFill>
                            <a:srgbClr val="000000"/>
                          </a:solidFill>
                          <a:effectLst/>
                          <a:latin typeface="Calibri" charset="0"/>
                        </a:rPr>
                        <a:t>51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52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53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54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6"/>
                  </a:ext>
                </a:extLst>
              </a:tr>
              <a:tr h="760412">
                <a:tc>
                  <a:txBody>
                    <a:bodyPr/>
                    <a:lstStyle/>
                    <a:p>
                      <a:pPr algn="ctr" fontAlgn="ctr"/>
                      <a:r>
                        <a:rPr lang="ru-RU" sz="1600" b="1" i="0" u="none" strike="noStrike">
                          <a:solidFill>
                            <a:srgbClr val="000000"/>
                          </a:solidFill>
                          <a:effectLst/>
                          <a:latin typeface="Calibri" charset="0"/>
                        </a:rPr>
                        <a:t>57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59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600" b="1" i="0" u="none" strike="noStrike">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600" b="1" i="0" u="none" strike="noStrike">
                          <a:solidFill>
                            <a:srgbClr val="000000"/>
                          </a:solidFill>
                          <a:effectLst/>
                          <a:latin typeface="Calibri" charset="0"/>
                        </a:rPr>
                        <a:t>62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600" b="1" i="0" u="none" strike="noStrike">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600" b="1" i="0" u="none" strike="noStrike" dirty="0">
                          <a:solidFill>
                            <a:srgbClr val="000000"/>
                          </a:solidFill>
                          <a:effectLst/>
                          <a:latin typeface="Calibri" charset="0"/>
                        </a:rPr>
                        <a:t>64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20696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056" y="1978026"/>
            <a:ext cx="1620044" cy="1325563"/>
          </a:xfrm>
        </p:spPr>
        <p:txBody>
          <a:bodyPr>
            <a:noAutofit/>
          </a:bodyPr>
          <a:lstStyle/>
          <a:p>
            <a:r>
              <a:rPr lang="en-US" sz="1800" dirty="0"/>
              <a:t>Now try doing the same thing with one of these 6 x 6 Magic Squares. This time you will need four different </a:t>
            </a:r>
            <a:r>
              <a:rPr lang="en-US" sz="1800" dirty="0" err="1"/>
              <a:t>colours</a:t>
            </a:r>
            <a:r>
              <a:rPr lang="en-US" sz="1800" dirty="0"/>
              <a:t> and to start looking for numbers going up in sequence starting from each one of the four corner squares.</a:t>
            </a:r>
          </a:p>
        </p:txBody>
      </p:sp>
      <p:graphicFrame>
        <p:nvGraphicFramePr>
          <p:cNvPr id="4" name="Table 3"/>
          <p:cNvGraphicFramePr>
            <a:graphicFrameLocks noGrp="1"/>
          </p:cNvGraphicFramePr>
          <p:nvPr>
            <p:extLst>
              <p:ext uri="{D42A27DB-BD31-4B8C-83A1-F6EECF244321}">
                <p14:modId xmlns:p14="http://schemas.microsoft.com/office/powerpoint/2010/main" val="1454206425"/>
              </p:ext>
            </p:extLst>
          </p:nvPr>
        </p:nvGraphicFramePr>
        <p:xfrm>
          <a:off x="3332956" y="377825"/>
          <a:ext cx="3281364" cy="2743200"/>
        </p:xfrm>
        <a:graphic>
          <a:graphicData uri="http://schemas.openxmlformats.org/drawingml/2006/table">
            <a:tbl>
              <a:tblPr>
                <a:tableStyleId>{5C22544A-7EE6-4342-B048-85BDC9FD1C3A}</a:tableStyleId>
              </a:tblPr>
              <a:tblGrid>
                <a:gridCol w="546894">
                  <a:extLst>
                    <a:ext uri="{9D8B030D-6E8A-4147-A177-3AD203B41FA5}">
                      <a16:colId xmlns:a16="http://schemas.microsoft.com/office/drawing/2014/main" xmlns="" val="20000"/>
                    </a:ext>
                  </a:extLst>
                </a:gridCol>
                <a:gridCol w="546894">
                  <a:extLst>
                    <a:ext uri="{9D8B030D-6E8A-4147-A177-3AD203B41FA5}">
                      <a16:colId xmlns:a16="http://schemas.microsoft.com/office/drawing/2014/main" xmlns="" val="20001"/>
                    </a:ext>
                  </a:extLst>
                </a:gridCol>
                <a:gridCol w="546894">
                  <a:extLst>
                    <a:ext uri="{9D8B030D-6E8A-4147-A177-3AD203B41FA5}">
                      <a16:colId xmlns:a16="http://schemas.microsoft.com/office/drawing/2014/main" xmlns="" val="20002"/>
                    </a:ext>
                  </a:extLst>
                </a:gridCol>
                <a:gridCol w="546894">
                  <a:extLst>
                    <a:ext uri="{9D8B030D-6E8A-4147-A177-3AD203B41FA5}">
                      <a16:colId xmlns:a16="http://schemas.microsoft.com/office/drawing/2014/main" xmlns="" val="20003"/>
                    </a:ext>
                  </a:extLst>
                </a:gridCol>
                <a:gridCol w="546894">
                  <a:extLst>
                    <a:ext uri="{9D8B030D-6E8A-4147-A177-3AD203B41FA5}">
                      <a16:colId xmlns:a16="http://schemas.microsoft.com/office/drawing/2014/main" xmlns="" val="20004"/>
                    </a:ext>
                  </a:extLst>
                </a:gridCol>
                <a:gridCol w="546894">
                  <a:extLst>
                    <a:ext uri="{9D8B030D-6E8A-4147-A177-3AD203B41FA5}">
                      <a16:colId xmlns:a16="http://schemas.microsoft.com/office/drawing/2014/main" xmlns="" val="20005"/>
                    </a:ext>
                  </a:extLst>
                </a:gridCol>
              </a:tblGrid>
              <a:tr h="457200">
                <a:tc>
                  <a:txBody>
                    <a:bodyPr/>
                    <a:lstStyle/>
                    <a:p>
                      <a:pPr algn="ctr" fontAlgn="ctr"/>
                      <a:r>
                        <a:rPr lang="en-US" sz="1600" u="none" strike="noStrike" dirty="0">
                          <a:effectLst/>
                        </a:rPr>
                        <a:t>6</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32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3</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ru-RU" sz="1600" u="none" strike="noStrike">
                          <a:effectLst/>
                        </a:rPr>
                        <a:t>34</a:t>
                      </a:r>
                      <a:endParaRPr lang="ru-RU"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35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1</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57200">
                <a:tc>
                  <a:txBody>
                    <a:bodyPr/>
                    <a:lstStyle/>
                    <a:p>
                      <a:pPr algn="ctr" fontAlgn="ctr"/>
                      <a:r>
                        <a:rPr lang="en-US" sz="1600" u="none" strike="noStrike">
                          <a:effectLst/>
                        </a:rPr>
                        <a:t>7</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600" u="none" strike="noStrike" dirty="0">
                          <a:effectLst/>
                        </a:rPr>
                        <a:t>11</a:t>
                      </a:r>
                      <a:endParaRPr lang="cs-CZ"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27</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28</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8</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30</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57200">
                <a:tc>
                  <a:txBody>
                    <a:bodyPr/>
                    <a:lstStyle/>
                    <a:p>
                      <a:pPr algn="ctr" fontAlgn="ctr"/>
                      <a:r>
                        <a:rPr lang="en-US" sz="1600" u="none" strike="noStrike">
                          <a:effectLst/>
                        </a:rPr>
                        <a:t>19</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14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dirty="0">
                          <a:effectLst/>
                        </a:rPr>
                        <a:t>16</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dirty="0">
                          <a:effectLst/>
                        </a:rPr>
                        <a:t>15</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23</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a:effectLst/>
                        </a:rPr>
                        <a:t>24</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57200">
                <a:tc>
                  <a:txBody>
                    <a:bodyPr/>
                    <a:lstStyle/>
                    <a:p>
                      <a:pPr algn="ctr" fontAlgn="ctr"/>
                      <a:r>
                        <a:rPr lang="fi-FI" sz="1600" u="none" strike="noStrike">
                          <a:effectLst/>
                        </a:rPr>
                        <a:t>18</a:t>
                      </a:r>
                      <a:endParaRPr lang="fi-FI"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a:effectLst/>
                        </a:rPr>
                        <a:t>20</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a:effectLst/>
                        </a:rPr>
                        <a:t>22</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600" u="none" strike="noStrike" dirty="0">
                          <a:effectLst/>
                        </a:rPr>
                        <a:t>21</a:t>
                      </a:r>
                      <a:endParaRPr lang="cs-CZ"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dirty="0">
                          <a:effectLst/>
                        </a:rPr>
                        <a:t>17</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a:effectLst/>
                        </a:rPr>
                        <a:t>13</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57200">
                <a:tc>
                  <a:txBody>
                    <a:bodyPr/>
                    <a:lstStyle/>
                    <a:p>
                      <a:pPr algn="ctr" fontAlgn="ctr"/>
                      <a:r>
                        <a:rPr lang="is-IS" sz="1600" u="none" strike="noStrike">
                          <a:effectLst/>
                        </a:rPr>
                        <a:t>25</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a:effectLst/>
                        </a:rPr>
                        <a:t>29</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10</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9</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26</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12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457200">
                <a:tc>
                  <a:txBody>
                    <a:bodyPr/>
                    <a:lstStyle/>
                    <a:p>
                      <a:pPr algn="ctr" fontAlgn="ctr"/>
                      <a:r>
                        <a:rPr lang="cs-CZ" sz="1600" u="none" strike="noStrike">
                          <a:effectLst/>
                        </a:rPr>
                        <a:t>36</a:t>
                      </a:r>
                      <a:endParaRPr lang="cs-CZ"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33</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a:effectLst/>
                        </a:rPr>
                        <a:t>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is-IS" sz="1600" u="none" strike="noStrike" dirty="0">
                          <a:effectLst/>
                        </a:rPr>
                        <a:t>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600" u="none" strike="noStrike" dirty="0">
                          <a:effectLst/>
                        </a:rPr>
                        <a:t>31</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644701267"/>
              </p:ext>
            </p:extLst>
          </p:nvPr>
        </p:nvGraphicFramePr>
        <p:xfrm>
          <a:off x="3332956" y="377825"/>
          <a:ext cx="3281364" cy="2743200"/>
        </p:xfrm>
        <a:graphic>
          <a:graphicData uri="http://schemas.openxmlformats.org/drawingml/2006/table">
            <a:tbl>
              <a:tblPr/>
              <a:tblGrid>
                <a:gridCol w="546894">
                  <a:extLst>
                    <a:ext uri="{9D8B030D-6E8A-4147-A177-3AD203B41FA5}">
                      <a16:colId xmlns:a16="http://schemas.microsoft.com/office/drawing/2014/main" xmlns="" val="20000"/>
                    </a:ext>
                  </a:extLst>
                </a:gridCol>
                <a:gridCol w="546894">
                  <a:extLst>
                    <a:ext uri="{9D8B030D-6E8A-4147-A177-3AD203B41FA5}">
                      <a16:colId xmlns:a16="http://schemas.microsoft.com/office/drawing/2014/main" xmlns="" val="20001"/>
                    </a:ext>
                  </a:extLst>
                </a:gridCol>
                <a:gridCol w="546894">
                  <a:extLst>
                    <a:ext uri="{9D8B030D-6E8A-4147-A177-3AD203B41FA5}">
                      <a16:colId xmlns:a16="http://schemas.microsoft.com/office/drawing/2014/main" xmlns="" val="20002"/>
                    </a:ext>
                  </a:extLst>
                </a:gridCol>
                <a:gridCol w="546894">
                  <a:extLst>
                    <a:ext uri="{9D8B030D-6E8A-4147-A177-3AD203B41FA5}">
                      <a16:colId xmlns:a16="http://schemas.microsoft.com/office/drawing/2014/main" xmlns="" val="20003"/>
                    </a:ext>
                  </a:extLst>
                </a:gridCol>
                <a:gridCol w="546894">
                  <a:extLst>
                    <a:ext uri="{9D8B030D-6E8A-4147-A177-3AD203B41FA5}">
                      <a16:colId xmlns:a16="http://schemas.microsoft.com/office/drawing/2014/main" xmlns="" val="20004"/>
                    </a:ext>
                  </a:extLst>
                </a:gridCol>
                <a:gridCol w="546894">
                  <a:extLst>
                    <a:ext uri="{9D8B030D-6E8A-4147-A177-3AD203B41FA5}">
                      <a16:colId xmlns:a16="http://schemas.microsoft.com/office/drawing/2014/main" xmlns="" val="20005"/>
                    </a:ext>
                  </a:extLst>
                </a:gridCol>
              </a:tblGrid>
              <a:tr h="457200">
                <a:tc>
                  <a:txBody>
                    <a:bodyPr/>
                    <a:lstStyle/>
                    <a:p>
                      <a:pPr algn="ctr" fontAlgn="ctr"/>
                      <a:r>
                        <a:rPr lang="en-US" sz="1600" b="0"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0" i="0" u="none" strike="noStrike">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0"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ru-RU" sz="1600" b="0"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0"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0" i="0" u="none" strike="noStrike">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0"/>
                  </a:ext>
                </a:extLst>
              </a:tr>
              <a:tr h="457200">
                <a:tc>
                  <a:txBody>
                    <a:bodyPr/>
                    <a:lstStyle/>
                    <a:p>
                      <a:pPr algn="ctr" fontAlgn="ctr"/>
                      <a:r>
                        <a:rPr lang="en-US" sz="1600" b="0"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cs-CZ" sz="1600" b="0" i="0" u="none" strike="noStrike">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0" i="0" u="none" strike="noStrike">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0" i="0" u="none" strike="noStrike">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0"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0"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r h="457200">
                <a:tc>
                  <a:txBody>
                    <a:bodyPr/>
                    <a:lstStyle/>
                    <a:p>
                      <a:pPr algn="ctr" fontAlgn="ctr"/>
                      <a:r>
                        <a:rPr lang="en-US" sz="1600" b="0" i="0" u="none" strike="noStrike">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0"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600" b="0"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0"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0"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0"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457200">
                <a:tc>
                  <a:txBody>
                    <a:bodyPr/>
                    <a:lstStyle/>
                    <a:p>
                      <a:pPr algn="ctr" fontAlgn="ctr"/>
                      <a:r>
                        <a:rPr lang="fi-FI" sz="1600" b="0" i="0" u="none" strike="noStrike">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600" b="0" i="0" u="none" strike="noStrike">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600" b="0"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cs-CZ" sz="1600" b="0"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0"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0"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xmlns="" val="10003"/>
                  </a:ext>
                </a:extLst>
              </a:tr>
              <a:tr h="457200">
                <a:tc>
                  <a:txBody>
                    <a:bodyPr/>
                    <a:lstStyle/>
                    <a:p>
                      <a:pPr algn="ctr" fontAlgn="ctr"/>
                      <a:r>
                        <a:rPr lang="is-IS" sz="1600" b="0"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600" b="0" i="0" u="none" strike="noStrike">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0" i="0" u="none" strike="noStrike">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0" i="0" u="none" strike="noStrike" dirty="0">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600" b="0"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0"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457200">
                <a:tc>
                  <a:txBody>
                    <a:bodyPr/>
                    <a:lstStyle/>
                    <a:p>
                      <a:pPr algn="ctr" fontAlgn="ctr"/>
                      <a:r>
                        <a:rPr lang="cs-CZ" sz="1600" b="0" i="0" u="none" strike="noStrike">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0" i="0" u="none" strike="noStrike">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0"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600" b="0"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0" i="0" u="none" strike="noStrike">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0" i="0" u="none" strike="noStrike" dirty="0">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644292409"/>
              </p:ext>
            </p:extLst>
          </p:nvPr>
        </p:nvGraphicFramePr>
        <p:xfrm>
          <a:off x="3332956" y="3810000"/>
          <a:ext cx="3281364" cy="2755902"/>
        </p:xfrm>
        <a:graphic>
          <a:graphicData uri="http://schemas.openxmlformats.org/drawingml/2006/table">
            <a:tbl>
              <a:tblPr>
                <a:tableStyleId>{5C22544A-7EE6-4342-B048-85BDC9FD1C3A}</a:tableStyleId>
              </a:tblPr>
              <a:tblGrid>
                <a:gridCol w="546894">
                  <a:extLst>
                    <a:ext uri="{9D8B030D-6E8A-4147-A177-3AD203B41FA5}">
                      <a16:colId xmlns:a16="http://schemas.microsoft.com/office/drawing/2014/main" xmlns="" val="20000"/>
                    </a:ext>
                  </a:extLst>
                </a:gridCol>
                <a:gridCol w="546894">
                  <a:extLst>
                    <a:ext uri="{9D8B030D-6E8A-4147-A177-3AD203B41FA5}">
                      <a16:colId xmlns:a16="http://schemas.microsoft.com/office/drawing/2014/main" xmlns="" val="20001"/>
                    </a:ext>
                  </a:extLst>
                </a:gridCol>
                <a:gridCol w="546894">
                  <a:extLst>
                    <a:ext uri="{9D8B030D-6E8A-4147-A177-3AD203B41FA5}">
                      <a16:colId xmlns:a16="http://schemas.microsoft.com/office/drawing/2014/main" xmlns="" val="20002"/>
                    </a:ext>
                  </a:extLst>
                </a:gridCol>
                <a:gridCol w="546894">
                  <a:extLst>
                    <a:ext uri="{9D8B030D-6E8A-4147-A177-3AD203B41FA5}">
                      <a16:colId xmlns:a16="http://schemas.microsoft.com/office/drawing/2014/main" xmlns="" val="20003"/>
                    </a:ext>
                  </a:extLst>
                </a:gridCol>
                <a:gridCol w="546894">
                  <a:extLst>
                    <a:ext uri="{9D8B030D-6E8A-4147-A177-3AD203B41FA5}">
                      <a16:colId xmlns:a16="http://schemas.microsoft.com/office/drawing/2014/main" xmlns="" val="20004"/>
                    </a:ext>
                  </a:extLst>
                </a:gridCol>
                <a:gridCol w="546894">
                  <a:extLst>
                    <a:ext uri="{9D8B030D-6E8A-4147-A177-3AD203B41FA5}">
                      <a16:colId xmlns:a16="http://schemas.microsoft.com/office/drawing/2014/main" xmlns="" val="20005"/>
                    </a:ext>
                  </a:extLst>
                </a:gridCol>
              </a:tblGrid>
              <a:tr h="459317">
                <a:tc>
                  <a:txBody>
                    <a:bodyPr/>
                    <a:lstStyle/>
                    <a:p>
                      <a:pPr algn="ctr" fontAlgn="ctr"/>
                      <a:r>
                        <a:rPr lang="en-US" sz="1600" u="none" strike="noStrike" dirty="0">
                          <a:effectLst/>
                        </a:rPr>
                        <a:t>1</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effectLst/>
                        </a:rPr>
                        <a:t>33</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ru-RU" sz="1600" u="none" strike="noStrike">
                          <a:effectLst/>
                        </a:rPr>
                        <a:t>34</a:t>
                      </a:r>
                      <a:endParaRPr lang="ru-RU"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32</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6</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459317">
                <a:tc>
                  <a:txBody>
                    <a:bodyPr/>
                    <a:lstStyle/>
                    <a:p>
                      <a:pPr algn="ctr" fontAlgn="ctr"/>
                      <a:r>
                        <a:rPr lang="en-US" sz="1600" u="none" strike="noStrike">
                          <a:effectLst/>
                        </a:rPr>
                        <a:t>30</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8</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28</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effectLst/>
                        </a:rPr>
                        <a:t>9</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cs-CZ" sz="1600" u="none" strike="noStrike">
                          <a:effectLst/>
                        </a:rPr>
                        <a:t>11</a:t>
                      </a:r>
                      <a:endParaRPr lang="cs-CZ"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25</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459317">
                <a:tc>
                  <a:txBody>
                    <a:bodyPr/>
                    <a:lstStyle/>
                    <a:p>
                      <a:pPr algn="ctr" fontAlgn="ctr"/>
                      <a:r>
                        <a:rPr lang="fi-FI" sz="1600" u="none" strike="noStrike">
                          <a:effectLst/>
                        </a:rPr>
                        <a:t>18</a:t>
                      </a:r>
                      <a:endParaRPr lang="fi-FI"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23</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15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16</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dirty="0">
                          <a:effectLst/>
                        </a:rPr>
                        <a:t>20</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19</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459317">
                <a:tc>
                  <a:txBody>
                    <a:bodyPr/>
                    <a:lstStyle/>
                    <a:p>
                      <a:pPr algn="ctr" fontAlgn="ctr"/>
                      <a:r>
                        <a:rPr lang="is-IS" sz="1600" u="none" strike="noStrike">
                          <a:effectLst/>
                        </a:rPr>
                        <a:t>24</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14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cs-CZ" sz="1600" u="none" strike="noStrike">
                          <a:effectLst/>
                        </a:rPr>
                        <a:t>21</a:t>
                      </a:r>
                      <a:endParaRPr lang="cs-CZ"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22</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effectLst/>
                        </a:rPr>
                        <a:t>17</a:t>
                      </a:r>
                      <a:endParaRPr lang="en-U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13</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459317">
                <a:tc>
                  <a:txBody>
                    <a:bodyPr/>
                    <a:lstStyle/>
                    <a:p>
                      <a:pPr algn="ctr" fontAlgn="ctr"/>
                      <a:r>
                        <a:rPr lang="en-US" sz="1600" u="none" strike="noStrike">
                          <a:effectLst/>
                        </a:rPr>
                        <a:t>7</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26</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10</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27</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dirty="0">
                          <a:effectLst/>
                        </a:rPr>
                        <a:t>29</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dirty="0">
                          <a:effectLst/>
                        </a:rPr>
                        <a:t>12</a:t>
                      </a:r>
                      <a:endParaRPr lang="is-IS"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459317">
                <a:tc>
                  <a:txBody>
                    <a:bodyPr/>
                    <a:lstStyle/>
                    <a:p>
                      <a:pPr algn="ctr" fontAlgn="ctr"/>
                      <a:r>
                        <a:rPr lang="en-US" sz="1600" u="none" strike="noStrike">
                          <a:effectLst/>
                        </a:rPr>
                        <a:t>31</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35</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4</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effectLst/>
                        </a:rPr>
                        <a:t>3</a:t>
                      </a:r>
                      <a:endParaRPr lang="en-U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is-IS" sz="1600" u="none" strike="noStrike">
                          <a:effectLst/>
                        </a:rPr>
                        <a:t>2</a:t>
                      </a:r>
                      <a:endParaRPr lang="is-IS" sz="1600" b="1" i="0" u="none" strike="noStrike">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cs-CZ" sz="1600" u="none" strike="noStrike" dirty="0">
                          <a:effectLst/>
                        </a:rPr>
                        <a:t>36</a:t>
                      </a:r>
                      <a:endParaRPr lang="cs-CZ" sz="1600" b="1" i="0" u="none" strike="noStrike" dirty="0">
                        <a:solidFill>
                          <a:srgbClr val="000000"/>
                        </a:solidFill>
                        <a:effectLst/>
                        <a:latin typeface="Calibri" charset="0"/>
                      </a:endParaRPr>
                    </a:p>
                  </a:txBody>
                  <a:tcPr marL="10319" marR="10319" marT="127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53178535"/>
              </p:ext>
            </p:extLst>
          </p:nvPr>
        </p:nvGraphicFramePr>
        <p:xfrm>
          <a:off x="3332956" y="3810000"/>
          <a:ext cx="3281364" cy="2743200"/>
        </p:xfrm>
        <a:graphic>
          <a:graphicData uri="http://schemas.openxmlformats.org/drawingml/2006/table">
            <a:tbl>
              <a:tblPr/>
              <a:tblGrid>
                <a:gridCol w="546894">
                  <a:extLst>
                    <a:ext uri="{9D8B030D-6E8A-4147-A177-3AD203B41FA5}">
                      <a16:colId xmlns:a16="http://schemas.microsoft.com/office/drawing/2014/main" xmlns="" val="20000"/>
                    </a:ext>
                  </a:extLst>
                </a:gridCol>
                <a:gridCol w="546894">
                  <a:extLst>
                    <a:ext uri="{9D8B030D-6E8A-4147-A177-3AD203B41FA5}">
                      <a16:colId xmlns:a16="http://schemas.microsoft.com/office/drawing/2014/main" xmlns="" val="20001"/>
                    </a:ext>
                  </a:extLst>
                </a:gridCol>
                <a:gridCol w="546894">
                  <a:extLst>
                    <a:ext uri="{9D8B030D-6E8A-4147-A177-3AD203B41FA5}">
                      <a16:colId xmlns:a16="http://schemas.microsoft.com/office/drawing/2014/main" xmlns="" val="20002"/>
                    </a:ext>
                  </a:extLst>
                </a:gridCol>
                <a:gridCol w="546894">
                  <a:extLst>
                    <a:ext uri="{9D8B030D-6E8A-4147-A177-3AD203B41FA5}">
                      <a16:colId xmlns:a16="http://schemas.microsoft.com/office/drawing/2014/main" xmlns="" val="20003"/>
                    </a:ext>
                  </a:extLst>
                </a:gridCol>
                <a:gridCol w="546894">
                  <a:extLst>
                    <a:ext uri="{9D8B030D-6E8A-4147-A177-3AD203B41FA5}">
                      <a16:colId xmlns:a16="http://schemas.microsoft.com/office/drawing/2014/main" xmlns="" val="20004"/>
                    </a:ext>
                  </a:extLst>
                </a:gridCol>
                <a:gridCol w="546894">
                  <a:extLst>
                    <a:ext uri="{9D8B030D-6E8A-4147-A177-3AD203B41FA5}">
                      <a16:colId xmlns:a16="http://schemas.microsoft.com/office/drawing/2014/main" xmlns="" val="20005"/>
                    </a:ext>
                  </a:extLst>
                </a:gridCol>
              </a:tblGrid>
              <a:tr h="457200">
                <a:tc>
                  <a:txBody>
                    <a:bodyPr/>
                    <a:lstStyle/>
                    <a:p>
                      <a:pPr algn="ctr" fontAlgn="ctr"/>
                      <a:r>
                        <a:rPr lang="en-US" sz="1600" b="1" i="0" u="none" strike="noStrike">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1"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ru-RU" sz="1600" b="1"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600" b="1" i="0" u="none" strike="noStrike" dirty="0">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457200">
                <a:tc>
                  <a:txBody>
                    <a:bodyPr/>
                    <a:lstStyle/>
                    <a:p>
                      <a:pPr algn="ctr" fontAlgn="ctr"/>
                      <a:r>
                        <a:rPr lang="en-US" sz="1600" b="1"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cs-CZ" sz="1600" b="1" i="0" u="none" strike="noStrike">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1"/>
                  </a:ext>
                </a:extLst>
              </a:tr>
              <a:tr h="457200">
                <a:tc>
                  <a:txBody>
                    <a:bodyPr/>
                    <a:lstStyle/>
                    <a:p>
                      <a:pPr algn="ctr" fontAlgn="ctr"/>
                      <a:r>
                        <a:rPr lang="fi-FI" sz="1600" b="1" i="0" u="none" strike="noStrike">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600" b="1"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2"/>
                  </a:ext>
                </a:extLst>
              </a:tr>
              <a:tr h="457200">
                <a:tc>
                  <a:txBody>
                    <a:bodyPr/>
                    <a:lstStyle/>
                    <a:p>
                      <a:pPr algn="ctr" fontAlgn="ctr"/>
                      <a:r>
                        <a:rPr lang="is-IS" sz="1600" b="1"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1"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cs-CZ" sz="1600" b="1"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600" b="1"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3"/>
                  </a:ext>
                </a:extLst>
              </a:tr>
              <a:tr h="457200">
                <a:tc>
                  <a:txBody>
                    <a:bodyPr/>
                    <a:lstStyle/>
                    <a:p>
                      <a:pPr algn="ctr" fontAlgn="ctr"/>
                      <a:r>
                        <a:rPr lang="en-US" sz="1600" b="1"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600" b="1"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600" b="1" i="0" u="none" strike="noStrike">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600" b="1"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xmlns="" val="10004"/>
                  </a:ext>
                </a:extLst>
              </a:tr>
              <a:tr h="457200">
                <a:tc>
                  <a:txBody>
                    <a:bodyPr/>
                    <a:lstStyle/>
                    <a:p>
                      <a:pPr algn="ctr" fontAlgn="ctr"/>
                      <a:r>
                        <a:rPr lang="en-US" sz="1600" b="1" i="0" u="none" strike="noStrike">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600" b="1"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600" b="1"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600" b="1"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600" b="1" i="0" u="none" strike="noStrike">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cs-CZ" sz="1600" b="1" i="0" u="none" strike="noStrike" dirty="0">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149669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737" y="216694"/>
            <a:ext cx="2280444" cy="3186906"/>
          </a:xfrm>
        </p:spPr>
        <p:txBody>
          <a:bodyPr anchor="t">
            <a:normAutofit fontScale="90000"/>
          </a:bodyPr>
          <a:lstStyle/>
          <a:p>
            <a:r>
              <a:rPr lang="en-US" sz="2000" dirty="0"/>
              <a:t>Other patterns can be seen when the number in the </a:t>
            </a:r>
            <a:r>
              <a:rPr lang="en-US" sz="2000" dirty="0" err="1"/>
              <a:t>centre</a:t>
            </a:r>
            <a:r>
              <a:rPr lang="en-US" sz="2000" dirty="0"/>
              <a:t> of a Magic Square (with an odd number of rows and columns) is reduced to zero (just as was done with the Luo Shu Magic Square in slide 6). </a:t>
            </a:r>
            <a:br>
              <a:rPr lang="en-US" sz="2000" dirty="0"/>
            </a:br>
            <a:r>
              <a:rPr lang="en-US" sz="2000" dirty="0"/>
              <a:t/>
            </a:r>
            <a:br>
              <a:rPr lang="en-US" sz="2000" dirty="0"/>
            </a:br>
            <a:r>
              <a:rPr lang="en-US" sz="2000" dirty="0"/>
              <a:t>What do you notice?</a:t>
            </a:r>
          </a:p>
        </p:txBody>
      </p:sp>
      <p:graphicFrame>
        <p:nvGraphicFramePr>
          <p:cNvPr id="5" name="Table 4"/>
          <p:cNvGraphicFramePr>
            <a:graphicFrameLocks noGrp="1"/>
          </p:cNvGraphicFramePr>
          <p:nvPr>
            <p:extLst>
              <p:ext uri="{D42A27DB-BD31-4B8C-83A1-F6EECF244321}">
                <p14:modId xmlns:p14="http://schemas.microsoft.com/office/powerpoint/2010/main" val="2092036970"/>
              </p:ext>
            </p:extLst>
          </p:nvPr>
        </p:nvGraphicFramePr>
        <p:xfrm>
          <a:off x="3854053" y="216695"/>
          <a:ext cx="3038870" cy="3098005"/>
        </p:xfrm>
        <a:graphic>
          <a:graphicData uri="http://schemas.openxmlformats.org/drawingml/2006/table">
            <a:tbl>
              <a:tblPr/>
              <a:tblGrid>
                <a:gridCol w="607774">
                  <a:extLst>
                    <a:ext uri="{9D8B030D-6E8A-4147-A177-3AD203B41FA5}">
                      <a16:colId xmlns:a16="http://schemas.microsoft.com/office/drawing/2014/main" xmlns="" val="20000"/>
                    </a:ext>
                  </a:extLst>
                </a:gridCol>
                <a:gridCol w="607774">
                  <a:extLst>
                    <a:ext uri="{9D8B030D-6E8A-4147-A177-3AD203B41FA5}">
                      <a16:colId xmlns:a16="http://schemas.microsoft.com/office/drawing/2014/main" xmlns="" val="20001"/>
                    </a:ext>
                  </a:extLst>
                </a:gridCol>
                <a:gridCol w="607774">
                  <a:extLst>
                    <a:ext uri="{9D8B030D-6E8A-4147-A177-3AD203B41FA5}">
                      <a16:colId xmlns:a16="http://schemas.microsoft.com/office/drawing/2014/main" xmlns="" val="20002"/>
                    </a:ext>
                  </a:extLst>
                </a:gridCol>
                <a:gridCol w="607774">
                  <a:extLst>
                    <a:ext uri="{9D8B030D-6E8A-4147-A177-3AD203B41FA5}">
                      <a16:colId xmlns:a16="http://schemas.microsoft.com/office/drawing/2014/main" xmlns="" val="20003"/>
                    </a:ext>
                  </a:extLst>
                </a:gridCol>
                <a:gridCol w="607774">
                  <a:extLst>
                    <a:ext uri="{9D8B030D-6E8A-4147-A177-3AD203B41FA5}">
                      <a16:colId xmlns:a16="http://schemas.microsoft.com/office/drawing/2014/main" xmlns="" val="20004"/>
                    </a:ext>
                  </a:extLst>
                </a:gridCol>
              </a:tblGrid>
              <a:tr h="619601">
                <a:tc>
                  <a:txBody>
                    <a:bodyPr/>
                    <a:lstStyle/>
                    <a:p>
                      <a:pPr algn="ctr" fontAlgn="ctr"/>
                      <a:r>
                        <a:rPr lang="mr-IN" sz="2000" b="1" i="0" u="none" strike="noStrike">
                          <a:solidFill>
                            <a:srgbClr val="FFFFFF"/>
                          </a:solidFill>
                          <a:effectLst/>
                          <a:latin typeface="Calibri" charset="0"/>
                        </a:rPr>
                        <a:t>-9</a:t>
                      </a:r>
                    </a:p>
                  </a:txBody>
                  <a:tcPr marL="10319" marR="10319" marT="12700" marB="0" anchor="ctr">
                    <a:lnL>
                      <a:noFill/>
                    </a:lnL>
                    <a:lnR>
                      <a:noFill/>
                    </a:lnR>
                    <a:lnT>
                      <a:noFill/>
                    </a:lnT>
                    <a:lnB>
                      <a:noFill/>
                    </a:lnB>
                    <a:solidFill>
                      <a:srgbClr val="00B050"/>
                    </a:solidFill>
                  </a:tcPr>
                </a:tc>
                <a:tc>
                  <a:txBody>
                    <a:bodyPr/>
                    <a:lstStyle/>
                    <a:p>
                      <a:pPr algn="ctr" fontAlgn="ctr"/>
                      <a:r>
                        <a:rPr lang="is-IS" sz="2000" b="1" i="0" u="none" strike="noStrike">
                          <a:solidFill>
                            <a:srgbClr val="000000"/>
                          </a:solidFill>
                          <a:effectLst/>
                          <a:latin typeface="Calibri" charset="0"/>
                        </a:rPr>
                        <a:t>12</a:t>
                      </a:r>
                    </a:p>
                  </a:txBody>
                  <a:tcPr marL="10319" marR="10319" marT="12700" marB="0" anchor="ctr">
                    <a:lnL>
                      <a:noFill/>
                    </a:lnL>
                    <a:lnR>
                      <a:noFill/>
                    </a:lnR>
                    <a:lnT>
                      <a:noFill/>
                    </a:lnT>
                    <a:lnB>
                      <a:noFill/>
                    </a:lnB>
                    <a:solidFill>
                      <a:srgbClr val="833C0C"/>
                    </a:solidFill>
                  </a:tcPr>
                </a:tc>
                <a:tc>
                  <a:txBody>
                    <a:bodyPr/>
                    <a:lstStyle/>
                    <a:p>
                      <a:pPr algn="ctr" fontAlgn="ctr"/>
                      <a:r>
                        <a:rPr lang="en-US" sz="2000" b="1" i="0" u="none" strike="noStrike" dirty="0">
                          <a:solidFill>
                            <a:srgbClr val="000000"/>
                          </a:solidFill>
                          <a:effectLst/>
                          <a:latin typeface="Calibri" charset="0"/>
                        </a:rPr>
                        <a:t>5</a:t>
                      </a:r>
                    </a:p>
                  </a:txBody>
                  <a:tcPr marL="10319" marR="10319" marT="12700" marB="0" anchor="ctr">
                    <a:lnL>
                      <a:noFill/>
                    </a:lnL>
                    <a:lnR>
                      <a:noFill/>
                    </a:lnR>
                    <a:lnT>
                      <a:noFill/>
                    </a:lnT>
                    <a:lnB>
                      <a:noFill/>
                    </a:lnB>
                    <a:solidFill>
                      <a:srgbClr val="FF0000"/>
                    </a:solidFill>
                  </a:tcPr>
                </a:tc>
                <a:tc>
                  <a:txBody>
                    <a:bodyPr/>
                    <a:lstStyle/>
                    <a:p>
                      <a:pPr algn="ctr" fontAlgn="ctr"/>
                      <a:r>
                        <a:rPr lang="mr-IN" sz="2000" b="1" i="0" u="none" strike="noStrike">
                          <a:solidFill>
                            <a:srgbClr val="FFFFFF"/>
                          </a:solidFill>
                          <a:effectLst/>
                          <a:latin typeface="Calibri" charset="0"/>
                        </a:rPr>
                        <a:t>-2</a:t>
                      </a:r>
                    </a:p>
                  </a:txBody>
                  <a:tcPr marL="10319" marR="10319" marT="12700" marB="0" anchor="ctr">
                    <a:lnL>
                      <a:noFill/>
                    </a:lnL>
                    <a:lnR>
                      <a:noFill/>
                    </a:lnR>
                    <a:lnT>
                      <a:noFill/>
                    </a:lnT>
                    <a:lnB>
                      <a:noFill/>
                    </a:lnB>
                    <a:solidFill>
                      <a:srgbClr val="F4B084"/>
                    </a:solidFill>
                  </a:tcPr>
                </a:tc>
                <a:tc>
                  <a:txBody>
                    <a:bodyPr/>
                    <a:lstStyle/>
                    <a:p>
                      <a:pPr algn="ctr" fontAlgn="ctr"/>
                      <a:r>
                        <a:rPr lang="mr-IN" sz="2000" b="1" i="0" u="none" strike="noStrike">
                          <a:solidFill>
                            <a:srgbClr val="FFFFFF"/>
                          </a:solidFill>
                          <a:effectLst/>
                          <a:latin typeface="Calibri" charset="0"/>
                        </a:rPr>
                        <a:t>-6</a:t>
                      </a:r>
                    </a:p>
                  </a:txBody>
                  <a:tcPr marL="10319" marR="10319" marT="12700" marB="0" anchor="ctr">
                    <a:lnL>
                      <a:noFill/>
                    </a:lnL>
                    <a:lnR>
                      <a:noFill/>
                    </a:lnR>
                    <a:lnT>
                      <a:noFill/>
                    </a:lnT>
                    <a:lnB>
                      <a:noFill/>
                    </a:lnB>
                    <a:solidFill>
                      <a:srgbClr val="ED7D31"/>
                    </a:solidFill>
                  </a:tcPr>
                </a:tc>
                <a:extLst>
                  <a:ext uri="{0D108BD9-81ED-4DB2-BD59-A6C34878D82A}">
                    <a16:rowId xmlns:a16="http://schemas.microsoft.com/office/drawing/2014/main" xmlns="" val="10000"/>
                  </a:ext>
                </a:extLst>
              </a:tr>
              <a:tr h="619601">
                <a:tc>
                  <a:txBody>
                    <a:bodyPr/>
                    <a:lstStyle/>
                    <a:p>
                      <a:pPr algn="ctr" fontAlgn="ctr"/>
                      <a:r>
                        <a:rPr lang="en-US" sz="2000" b="1" i="0" u="none" strike="noStrike">
                          <a:solidFill>
                            <a:srgbClr val="000000"/>
                          </a:solidFill>
                          <a:effectLst/>
                          <a:latin typeface="Calibri" charset="0"/>
                        </a:rPr>
                        <a:t>1</a:t>
                      </a:r>
                    </a:p>
                  </a:txBody>
                  <a:tcPr marL="10319" marR="10319" marT="12700" marB="0" anchor="ctr">
                    <a:lnL>
                      <a:noFill/>
                    </a:lnL>
                    <a:lnR>
                      <a:noFill/>
                    </a:lnR>
                    <a:lnT>
                      <a:noFill/>
                    </a:lnT>
                    <a:lnB>
                      <a:noFill/>
                    </a:lnB>
                    <a:solidFill>
                      <a:srgbClr val="FFFF00"/>
                    </a:solidFill>
                  </a:tcPr>
                </a:tc>
                <a:tc>
                  <a:txBody>
                    <a:bodyPr/>
                    <a:lstStyle/>
                    <a:p>
                      <a:pPr algn="ctr" fontAlgn="ctr"/>
                      <a:r>
                        <a:rPr lang="en-US" sz="2000" b="1" i="0" u="none" strike="noStrike">
                          <a:solidFill>
                            <a:srgbClr val="000000"/>
                          </a:solidFill>
                          <a:effectLst/>
                          <a:latin typeface="Calibri" charset="0"/>
                        </a:rPr>
                        <a:t>7</a:t>
                      </a:r>
                    </a:p>
                  </a:txBody>
                  <a:tcPr marL="10319" marR="10319" marT="12700" marB="0" anchor="ctr">
                    <a:lnL>
                      <a:noFill/>
                    </a:lnL>
                    <a:lnR>
                      <a:noFill/>
                    </a:lnR>
                    <a:lnT>
                      <a:noFill/>
                    </a:lnT>
                    <a:lnB>
                      <a:noFill/>
                    </a:lnB>
                    <a:solidFill>
                      <a:srgbClr val="92D050"/>
                    </a:solidFill>
                  </a:tcPr>
                </a:tc>
                <a:tc>
                  <a:txBody>
                    <a:bodyPr/>
                    <a:lstStyle/>
                    <a:p>
                      <a:pPr algn="ctr" fontAlgn="ctr"/>
                      <a:r>
                        <a:rPr lang="mr-IN" sz="2000" b="1" i="0" u="none" strike="noStrike">
                          <a:solidFill>
                            <a:srgbClr val="FFFFFF"/>
                          </a:solidFill>
                          <a:effectLst/>
                          <a:latin typeface="Calibri" charset="0"/>
                        </a:rPr>
                        <a:t>-11</a:t>
                      </a:r>
                    </a:p>
                  </a:txBody>
                  <a:tcPr marL="10319" marR="10319" marT="12700" marB="0" anchor="ctr">
                    <a:lnL>
                      <a:noFill/>
                    </a:lnL>
                    <a:lnR>
                      <a:noFill/>
                    </a:lnR>
                    <a:lnT>
                      <a:noFill/>
                    </a:lnT>
                    <a:lnB>
                      <a:noFill/>
                    </a:lnB>
                    <a:solidFill>
                      <a:srgbClr val="C00000"/>
                    </a:solidFill>
                  </a:tcPr>
                </a:tc>
                <a:tc>
                  <a:txBody>
                    <a:bodyPr/>
                    <a:lstStyle/>
                    <a:p>
                      <a:pPr algn="ctr" fontAlgn="ctr"/>
                      <a:r>
                        <a:rPr lang="en-US" sz="2000" b="1" i="0" u="none" strike="noStrike">
                          <a:solidFill>
                            <a:srgbClr val="000000"/>
                          </a:solidFill>
                          <a:effectLst/>
                          <a:latin typeface="Calibri" charset="0"/>
                        </a:rPr>
                        <a:t>4</a:t>
                      </a:r>
                    </a:p>
                  </a:txBody>
                  <a:tcPr marL="10319" marR="10319" marT="12700" marB="0" anchor="ctr">
                    <a:lnL>
                      <a:noFill/>
                    </a:lnL>
                    <a:lnR>
                      <a:noFill/>
                    </a:lnR>
                    <a:lnT>
                      <a:noFill/>
                    </a:lnT>
                    <a:lnB>
                      <a:noFill/>
                    </a:lnB>
                    <a:solidFill>
                      <a:srgbClr val="FFC000"/>
                    </a:solidFill>
                  </a:tcPr>
                </a:tc>
                <a:tc>
                  <a:txBody>
                    <a:bodyPr/>
                    <a:lstStyle/>
                    <a:p>
                      <a:pPr algn="ctr" fontAlgn="ctr"/>
                      <a:r>
                        <a:rPr lang="mr-IN" sz="2000" b="1" i="0" u="none" strike="noStrike">
                          <a:solidFill>
                            <a:srgbClr val="FFFFFF"/>
                          </a:solidFill>
                          <a:effectLst/>
                          <a:latin typeface="Calibri" charset="0"/>
                        </a:rPr>
                        <a:t>-1</a:t>
                      </a:r>
                    </a:p>
                  </a:txBody>
                  <a:tcPr marL="10319" marR="10319" marT="12700" marB="0" anchor="ctr">
                    <a:lnL>
                      <a:noFill/>
                    </a:lnL>
                    <a:lnR>
                      <a:noFill/>
                    </a:lnR>
                    <a:lnT>
                      <a:noFill/>
                    </a:lnT>
                    <a:lnB>
                      <a:noFill/>
                    </a:lnB>
                    <a:solidFill>
                      <a:srgbClr val="FFFF00"/>
                    </a:solidFill>
                  </a:tcPr>
                </a:tc>
                <a:extLst>
                  <a:ext uri="{0D108BD9-81ED-4DB2-BD59-A6C34878D82A}">
                    <a16:rowId xmlns:a16="http://schemas.microsoft.com/office/drawing/2014/main" xmlns="" val="10001"/>
                  </a:ext>
                </a:extLst>
              </a:tr>
              <a:tr h="619601">
                <a:tc>
                  <a:txBody>
                    <a:bodyPr/>
                    <a:lstStyle/>
                    <a:p>
                      <a:pPr algn="ctr" fontAlgn="ctr"/>
                      <a:r>
                        <a:rPr lang="mr-IN" sz="2000" b="1" i="0" u="none" strike="noStrike">
                          <a:solidFill>
                            <a:srgbClr val="FFFFFF"/>
                          </a:solidFill>
                          <a:effectLst/>
                          <a:latin typeface="Calibri" charset="0"/>
                        </a:rPr>
                        <a:t>-8</a:t>
                      </a:r>
                    </a:p>
                  </a:txBody>
                  <a:tcPr marL="10319" marR="10319" marT="12700" marB="0" anchor="ctr">
                    <a:lnL>
                      <a:noFill/>
                    </a:lnL>
                    <a:lnR>
                      <a:noFill/>
                    </a:lnR>
                    <a:lnT>
                      <a:noFill/>
                    </a:lnT>
                    <a:lnB>
                      <a:noFill/>
                    </a:lnB>
                    <a:solidFill>
                      <a:srgbClr val="24CA93"/>
                    </a:solidFill>
                  </a:tcPr>
                </a:tc>
                <a:tc>
                  <a:txBody>
                    <a:bodyPr/>
                    <a:lstStyle/>
                    <a:p>
                      <a:pPr algn="ctr" fontAlgn="ctr"/>
                      <a:r>
                        <a:rPr lang="mr-IN" sz="2000" b="1" i="0" u="none" strike="noStrike">
                          <a:solidFill>
                            <a:srgbClr val="FFFFFF"/>
                          </a:solidFill>
                          <a:effectLst/>
                          <a:latin typeface="Calibri" charset="0"/>
                        </a:rPr>
                        <a:t>-3</a:t>
                      </a:r>
                    </a:p>
                  </a:txBody>
                  <a:tcPr marL="10319" marR="10319" marT="12700" marB="0" anchor="ctr">
                    <a:lnL>
                      <a:noFill/>
                    </a:lnL>
                    <a:lnR>
                      <a:noFill/>
                    </a:lnR>
                    <a:lnT>
                      <a:noFill/>
                    </a:lnT>
                    <a:lnB>
                      <a:noFill/>
                    </a:lnB>
                    <a:solidFill>
                      <a:srgbClr val="2FFFB8"/>
                    </a:solidFill>
                  </a:tcPr>
                </a:tc>
                <a:tc>
                  <a:txBody>
                    <a:bodyPr/>
                    <a:lstStyle/>
                    <a:p>
                      <a:pPr algn="ctr" fontAlgn="ctr"/>
                      <a:r>
                        <a:rPr lang="en-US" sz="2000" b="1" i="0" u="none" strike="noStrike">
                          <a:solidFill>
                            <a:srgbClr val="000000"/>
                          </a:solidFill>
                          <a:effectLst/>
                          <a:latin typeface="Calibri" charset="0"/>
                        </a:rPr>
                        <a:t>0</a:t>
                      </a:r>
                    </a:p>
                  </a:txBody>
                  <a:tcPr marL="10319" marR="10319" marT="12700" marB="0" anchor="ctr">
                    <a:lnL>
                      <a:noFill/>
                    </a:lnL>
                    <a:lnR>
                      <a:noFill/>
                    </a:lnR>
                    <a:lnT>
                      <a:noFill/>
                    </a:lnT>
                    <a:lnB>
                      <a:noFill/>
                    </a:lnB>
                  </a:tcPr>
                </a:tc>
                <a:tc>
                  <a:txBody>
                    <a:bodyPr/>
                    <a:lstStyle/>
                    <a:p>
                      <a:pPr algn="ctr" fontAlgn="ctr"/>
                      <a:r>
                        <a:rPr lang="en-US" sz="2000" b="1" i="0" u="none" strike="noStrike">
                          <a:solidFill>
                            <a:srgbClr val="000000"/>
                          </a:solidFill>
                          <a:effectLst/>
                          <a:latin typeface="Calibri" charset="0"/>
                        </a:rPr>
                        <a:t>3</a:t>
                      </a:r>
                    </a:p>
                  </a:txBody>
                  <a:tcPr marL="10319" marR="10319" marT="12700" marB="0" anchor="ctr">
                    <a:lnL>
                      <a:noFill/>
                    </a:lnL>
                    <a:lnR>
                      <a:noFill/>
                    </a:lnR>
                    <a:lnT>
                      <a:noFill/>
                    </a:lnT>
                    <a:lnB>
                      <a:noFill/>
                    </a:lnB>
                    <a:solidFill>
                      <a:srgbClr val="2FFFB8"/>
                    </a:solidFill>
                  </a:tcPr>
                </a:tc>
                <a:tc>
                  <a:txBody>
                    <a:bodyPr/>
                    <a:lstStyle/>
                    <a:p>
                      <a:pPr algn="ctr" fontAlgn="ctr"/>
                      <a:r>
                        <a:rPr lang="en-US" sz="2000" b="1" i="0" u="none" strike="noStrike">
                          <a:solidFill>
                            <a:srgbClr val="000000"/>
                          </a:solidFill>
                          <a:effectLst/>
                          <a:latin typeface="Calibri" charset="0"/>
                        </a:rPr>
                        <a:t>8</a:t>
                      </a:r>
                    </a:p>
                  </a:txBody>
                  <a:tcPr marL="10319" marR="10319" marT="12700" marB="0" anchor="ctr">
                    <a:lnL>
                      <a:noFill/>
                    </a:lnL>
                    <a:lnR>
                      <a:noFill/>
                    </a:lnR>
                    <a:lnT>
                      <a:noFill/>
                    </a:lnT>
                    <a:lnB>
                      <a:noFill/>
                    </a:lnB>
                    <a:solidFill>
                      <a:srgbClr val="24CA93"/>
                    </a:solidFill>
                  </a:tcPr>
                </a:tc>
                <a:extLst>
                  <a:ext uri="{0D108BD9-81ED-4DB2-BD59-A6C34878D82A}">
                    <a16:rowId xmlns:a16="http://schemas.microsoft.com/office/drawing/2014/main" xmlns="" val="10002"/>
                  </a:ext>
                </a:extLst>
              </a:tr>
              <a:tr h="619601">
                <a:tc>
                  <a:txBody>
                    <a:bodyPr/>
                    <a:lstStyle/>
                    <a:p>
                      <a:pPr algn="ctr" fontAlgn="ctr"/>
                      <a:r>
                        <a:rPr lang="en-US" sz="2000" b="1" i="0" u="none" strike="noStrike">
                          <a:solidFill>
                            <a:srgbClr val="000000"/>
                          </a:solidFill>
                          <a:effectLst/>
                          <a:latin typeface="Calibri" charset="0"/>
                        </a:rPr>
                        <a:t>10</a:t>
                      </a:r>
                    </a:p>
                  </a:txBody>
                  <a:tcPr marL="10319" marR="10319" marT="12700" marB="0" anchor="ctr">
                    <a:lnL>
                      <a:noFill/>
                    </a:lnL>
                    <a:lnR>
                      <a:noFill/>
                    </a:lnR>
                    <a:lnT>
                      <a:noFill/>
                    </a:lnT>
                    <a:lnB>
                      <a:noFill/>
                    </a:lnB>
                    <a:solidFill>
                      <a:srgbClr val="002060"/>
                    </a:solidFill>
                  </a:tcPr>
                </a:tc>
                <a:tc>
                  <a:txBody>
                    <a:bodyPr/>
                    <a:lstStyle/>
                    <a:p>
                      <a:pPr algn="ctr" fontAlgn="ctr"/>
                      <a:r>
                        <a:rPr lang="mr-IN" sz="2000" b="1" i="0" u="none" strike="noStrike">
                          <a:solidFill>
                            <a:srgbClr val="FFFFFF"/>
                          </a:solidFill>
                          <a:effectLst/>
                          <a:latin typeface="Calibri" charset="0"/>
                        </a:rPr>
                        <a:t>-4</a:t>
                      </a:r>
                    </a:p>
                  </a:txBody>
                  <a:tcPr marL="10319" marR="10319" marT="12700" marB="0" anchor="ctr">
                    <a:lnL>
                      <a:noFill/>
                    </a:lnL>
                    <a:lnR>
                      <a:noFill/>
                    </a:lnR>
                    <a:lnT>
                      <a:noFill/>
                    </a:lnT>
                    <a:lnB>
                      <a:noFill/>
                    </a:lnB>
                    <a:solidFill>
                      <a:srgbClr val="FFC000"/>
                    </a:solidFill>
                  </a:tcPr>
                </a:tc>
                <a:tc>
                  <a:txBody>
                    <a:bodyPr/>
                    <a:lstStyle/>
                    <a:p>
                      <a:pPr algn="ctr" fontAlgn="ctr"/>
                      <a:r>
                        <a:rPr lang="cs-CZ" sz="2000" b="1" i="0" u="none" strike="noStrike">
                          <a:solidFill>
                            <a:srgbClr val="000000"/>
                          </a:solidFill>
                          <a:effectLst/>
                          <a:latin typeface="Calibri" charset="0"/>
                        </a:rPr>
                        <a:t>11</a:t>
                      </a:r>
                    </a:p>
                  </a:txBody>
                  <a:tcPr marL="10319" marR="10319" marT="12700" marB="0" anchor="ctr">
                    <a:lnL>
                      <a:noFill/>
                    </a:lnL>
                    <a:lnR>
                      <a:noFill/>
                    </a:lnR>
                    <a:lnT>
                      <a:noFill/>
                    </a:lnT>
                    <a:lnB>
                      <a:noFill/>
                    </a:lnB>
                    <a:solidFill>
                      <a:srgbClr val="C00000"/>
                    </a:solidFill>
                  </a:tcPr>
                </a:tc>
                <a:tc>
                  <a:txBody>
                    <a:bodyPr/>
                    <a:lstStyle/>
                    <a:p>
                      <a:pPr algn="ctr" fontAlgn="ctr"/>
                      <a:r>
                        <a:rPr lang="mr-IN" sz="2000" b="1" i="0" u="none" strike="noStrike">
                          <a:solidFill>
                            <a:srgbClr val="FFFFFF"/>
                          </a:solidFill>
                          <a:effectLst/>
                          <a:latin typeface="Calibri" charset="0"/>
                        </a:rPr>
                        <a:t>-7</a:t>
                      </a:r>
                    </a:p>
                  </a:txBody>
                  <a:tcPr marL="10319" marR="10319" marT="12700" marB="0" anchor="ctr">
                    <a:lnL>
                      <a:noFill/>
                    </a:lnL>
                    <a:lnR>
                      <a:noFill/>
                    </a:lnR>
                    <a:lnT>
                      <a:noFill/>
                    </a:lnT>
                    <a:lnB>
                      <a:noFill/>
                    </a:lnB>
                    <a:solidFill>
                      <a:srgbClr val="92D050"/>
                    </a:solidFill>
                  </a:tcPr>
                </a:tc>
                <a:tc>
                  <a:txBody>
                    <a:bodyPr/>
                    <a:lstStyle/>
                    <a:p>
                      <a:pPr algn="ctr" fontAlgn="ctr"/>
                      <a:r>
                        <a:rPr lang="mr-IN" sz="2000" b="1" i="0" u="none" strike="noStrike">
                          <a:solidFill>
                            <a:srgbClr val="FFFFFF"/>
                          </a:solidFill>
                          <a:effectLst/>
                          <a:latin typeface="Calibri" charset="0"/>
                        </a:rPr>
                        <a:t>-10</a:t>
                      </a:r>
                    </a:p>
                  </a:txBody>
                  <a:tcPr marL="10319" marR="10319" marT="12700" marB="0" anchor="ctr">
                    <a:lnL>
                      <a:noFill/>
                    </a:lnL>
                    <a:lnR>
                      <a:noFill/>
                    </a:lnR>
                    <a:lnT>
                      <a:noFill/>
                    </a:lnT>
                    <a:lnB>
                      <a:noFill/>
                    </a:lnB>
                    <a:solidFill>
                      <a:srgbClr val="002060"/>
                    </a:solidFill>
                  </a:tcPr>
                </a:tc>
                <a:extLst>
                  <a:ext uri="{0D108BD9-81ED-4DB2-BD59-A6C34878D82A}">
                    <a16:rowId xmlns:a16="http://schemas.microsoft.com/office/drawing/2014/main" xmlns="" val="10003"/>
                  </a:ext>
                </a:extLst>
              </a:tr>
              <a:tr h="619601">
                <a:tc>
                  <a:txBody>
                    <a:bodyPr/>
                    <a:lstStyle/>
                    <a:p>
                      <a:pPr algn="ctr" fontAlgn="ctr"/>
                      <a:r>
                        <a:rPr lang="en-US" sz="2000" b="1" i="0" u="none" strike="noStrike">
                          <a:solidFill>
                            <a:srgbClr val="000000"/>
                          </a:solidFill>
                          <a:effectLst/>
                          <a:latin typeface="Calibri" charset="0"/>
                        </a:rPr>
                        <a:t>6</a:t>
                      </a:r>
                    </a:p>
                  </a:txBody>
                  <a:tcPr marL="10319" marR="10319" marT="12700" marB="0" anchor="ctr">
                    <a:lnL>
                      <a:noFill/>
                    </a:lnL>
                    <a:lnR>
                      <a:noFill/>
                    </a:lnR>
                    <a:lnT>
                      <a:noFill/>
                    </a:lnT>
                    <a:lnB>
                      <a:noFill/>
                    </a:lnB>
                    <a:solidFill>
                      <a:srgbClr val="ED7D31"/>
                    </a:solidFill>
                  </a:tcPr>
                </a:tc>
                <a:tc>
                  <a:txBody>
                    <a:bodyPr/>
                    <a:lstStyle/>
                    <a:p>
                      <a:pPr algn="ctr" fontAlgn="ctr"/>
                      <a:r>
                        <a:rPr lang="mr-IN" sz="2000" b="1" i="0" u="none" strike="noStrike">
                          <a:solidFill>
                            <a:srgbClr val="FFFFFF"/>
                          </a:solidFill>
                          <a:effectLst/>
                          <a:latin typeface="Calibri" charset="0"/>
                        </a:rPr>
                        <a:t>-12</a:t>
                      </a:r>
                    </a:p>
                  </a:txBody>
                  <a:tcPr marL="10319" marR="10319" marT="12700" marB="0" anchor="ctr">
                    <a:lnL>
                      <a:noFill/>
                    </a:lnL>
                    <a:lnR>
                      <a:noFill/>
                    </a:lnR>
                    <a:lnT>
                      <a:noFill/>
                    </a:lnT>
                    <a:lnB>
                      <a:noFill/>
                    </a:lnB>
                    <a:solidFill>
                      <a:srgbClr val="833C0C"/>
                    </a:solidFill>
                  </a:tcPr>
                </a:tc>
                <a:tc>
                  <a:txBody>
                    <a:bodyPr/>
                    <a:lstStyle/>
                    <a:p>
                      <a:pPr algn="ctr" fontAlgn="ctr"/>
                      <a:r>
                        <a:rPr lang="mr-IN" sz="2000" b="1" i="0" u="none" strike="noStrike">
                          <a:solidFill>
                            <a:srgbClr val="FFFFFF"/>
                          </a:solidFill>
                          <a:effectLst/>
                          <a:latin typeface="Calibri" charset="0"/>
                        </a:rPr>
                        <a:t>-5</a:t>
                      </a:r>
                    </a:p>
                  </a:txBody>
                  <a:tcPr marL="10319" marR="10319" marT="12700" marB="0" anchor="ctr">
                    <a:lnL>
                      <a:noFill/>
                    </a:lnL>
                    <a:lnR>
                      <a:noFill/>
                    </a:lnR>
                    <a:lnT>
                      <a:noFill/>
                    </a:lnT>
                    <a:lnB>
                      <a:noFill/>
                    </a:lnB>
                    <a:solidFill>
                      <a:srgbClr val="FF0000"/>
                    </a:solidFill>
                  </a:tcPr>
                </a:tc>
                <a:tc>
                  <a:txBody>
                    <a:bodyPr/>
                    <a:lstStyle/>
                    <a:p>
                      <a:pPr algn="ctr" fontAlgn="ctr"/>
                      <a:r>
                        <a:rPr lang="is-IS" sz="2000" b="1" i="0" u="none" strike="noStrike">
                          <a:solidFill>
                            <a:srgbClr val="000000"/>
                          </a:solidFill>
                          <a:effectLst/>
                          <a:latin typeface="Calibri" charset="0"/>
                        </a:rPr>
                        <a:t>2</a:t>
                      </a:r>
                    </a:p>
                  </a:txBody>
                  <a:tcPr marL="10319" marR="10319" marT="12700" marB="0" anchor="ctr">
                    <a:lnL>
                      <a:noFill/>
                    </a:lnL>
                    <a:lnR>
                      <a:noFill/>
                    </a:lnR>
                    <a:lnT>
                      <a:noFill/>
                    </a:lnT>
                    <a:lnB>
                      <a:noFill/>
                    </a:lnB>
                    <a:solidFill>
                      <a:srgbClr val="F4B084"/>
                    </a:solidFill>
                  </a:tcPr>
                </a:tc>
                <a:tc>
                  <a:txBody>
                    <a:bodyPr/>
                    <a:lstStyle/>
                    <a:p>
                      <a:pPr algn="ctr" fontAlgn="ctr"/>
                      <a:r>
                        <a:rPr lang="en-US" sz="2000" b="1" i="0" u="none" strike="noStrike" dirty="0">
                          <a:solidFill>
                            <a:srgbClr val="000000"/>
                          </a:solidFill>
                          <a:effectLst/>
                          <a:latin typeface="Calibri" charset="0"/>
                        </a:rPr>
                        <a:t>9</a:t>
                      </a:r>
                    </a:p>
                  </a:txBody>
                  <a:tcPr marL="10319" marR="10319" marT="12700" marB="0" anchor="ctr">
                    <a:lnL>
                      <a:noFill/>
                    </a:lnL>
                    <a:lnR>
                      <a:noFill/>
                    </a:lnR>
                    <a:lnT>
                      <a:noFill/>
                    </a:lnT>
                    <a:lnB>
                      <a:noFill/>
                    </a:lnB>
                    <a:solidFill>
                      <a:srgbClr val="00B050"/>
                    </a:solidFill>
                  </a:tcPr>
                </a:tc>
                <a:extLst>
                  <a:ext uri="{0D108BD9-81ED-4DB2-BD59-A6C34878D82A}">
                    <a16:rowId xmlns:a16="http://schemas.microsoft.com/office/drawing/2014/main" xmlns="" val="1000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76202072"/>
              </p:ext>
            </p:extLst>
          </p:nvPr>
        </p:nvGraphicFramePr>
        <p:xfrm>
          <a:off x="6304756" y="3645694"/>
          <a:ext cx="2847976" cy="2882108"/>
        </p:xfrm>
        <a:graphic>
          <a:graphicData uri="http://schemas.openxmlformats.org/drawingml/2006/table">
            <a:tbl>
              <a:tblPr/>
              <a:tblGrid>
                <a:gridCol w="711994">
                  <a:extLst>
                    <a:ext uri="{9D8B030D-6E8A-4147-A177-3AD203B41FA5}">
                      <a16:colId xmlns:a16="http://schemas.microsoft.com/office/drawing/2014/main" xmlns="" val="20000"/>
                    </a:ext>
                  </a:extLst>
                </a:gridCol>
                <a:gridCol w="711994">
                  <a:extLst>
                    <a:ext uri="{9D8B030D-6E8A-4147-A177-3AD203B41FA5}">
                      <a16:colId xmlns:a16="http://schemas.microsoft.com/office/drawing/2014/main" xmlns="" val="20001"/>
                    </a:ext>
                  </a:extLst>
                </a:gridCol>
                <a:gridCol w="711994">
                  <a:extLst>
                    <a:ext uri="{9D8B030D-6E8A-4147-A177-3AD203B41FA5}">
                      <a16:colId xmlns:a16="http://schemas.microsoft.com/office/drawing/2014/main" xmlns="" val="20002"/>
                    </a:ext>
                  </a:extLst>
                </a:gridCol>
                <a:gridCol w="711994">
                  <a:extLst>
                    <a:ext uri="{9D8B030D-6E8A-4147-A177-3AD203B41FA5}">
                      <a16:colId xmlns:a16="http://schemas.microsoft.com/office/drawing/2014/main" xmlns="" val="20003"/>
                    </a:ext>
                  </a:extLst>
                </a:gridCol>
              </a:tblGrid>
              <a:tr h="720527">
                <a:tc>
                  <a:txBody>
                    <a:bodyPr/>
                    <a:lstStyle/>
                    <a:p>
                      <a:pPr algn="ctr" fontAlgn="ctr"/>
                      <a:r>
                        <a:rPr lang="en-US" sz="2000" b="1" i="0" u="none" strike="noStrike" dirty="0">
                          <a:solidFill>
                            <a:srgbClr val="000000"/>
                          </a:solidFill>
                          <a:effectLst/>
                          <a:latin typeface="Calibri" charset="0"/>
                        </a:rPr>
                        <a:t>1</a:t>
                      </a:r>
                    </a:p>
                  </a:txBody>
                  <a:tcPr marL="10319" marR="10319" marT="12700" marB="0" anchor="ctr">
                    <a:lnL>
                      <a:noFill/>
                    </a:lnL>
                    <a:lnR>
                      <a:noFill/>
                    </a:lnR>
                    <a:lnT>
                      <a:noFill/>
                    </a:lnT>
                    <a:lnB>
                      <a:noFill/>
                    </a:lnB>
                    <a:solidFill>
                      <a:srgbClr val="FFD966"/>
                    </a:solidFill>
                  </a:tcPr>
                </a:tc>
                <a:tc>
                  <a:txBody>
                    <a:bodyPr/>
                    <a:lstStyle/>
                    <a:p>
                      <a:pPr algn="ctr" fontAlgn="ctr"/>
                      <a:r>
                        <a:rPr lang="mr-IN" sz="2000" b="1" i="0" u="none" strike="noStrike">
                          <a:solidFill>
                            <a:srgbClr val="FFFFFF"/>
                          </a:solidFill>
                          <a:effectLst/>
                          <a:latin typeface="Calibri" charset="0"/>
                        </a:rPr>
                        <a:t>-3</a:t>
                      </a:r>
                    </a:p>
                  </a:txBody>
                  <a:tcPr marL="10319" marR="10319" marT="12700" marB="0" anchor="ctr">
                    <a:lnL>
                      <a:noFill/>
                    </a:lnL>
                    <a:lnR>
                      <a:noFill/>
                    </a:lnR>
                    <a:lnT>
                      <a:noFill/>
                    </a:lnT>
                    <a:lnB>
                      <a:noFill/>
                    </a:lnB>
                    <a:solidFill>
                      <a:srgbClr val="FFFF00"/>
                    </a:solidFill>
                  </a:tcPr>
                </a:tc>
                <a:tc>
                  <a:txBody>
                    <a:bodyPr/>
                    <a:lstStyle/>
                    <a:p>
                      <a:pPr algn="ctr" fontAlgn="ctr"/>
                      <a:r>
                        <a:rPr lang="cs-CZ" sz="2000" b="1" i="0" u="none" strike="noStrike">
                          <a:solidFill>
                            <a:srgbClr val="000000"/>
                          </a:solidFill>
                          <a:effectLst/>
                          <a:latin typeface="Calibri" charset="0"/>
                        </a:rPr>
                        <a:t>11</a:t>
                      </a:r>
                    </a:p>
                  </a:txBody>
                  <a:tcPr marL="10319" marR="10319" marT="12700" marB="0" anchor="ctr">
                    <a:lnL>
                      <a:noFill/>
                    </a:lnL>
                    <a:lnR>
                      <a:noFill/>
                    </a:lnR>
                    <a:lnT>
                      <a:noFill/>
                    </a:lnT>
                    <a:lnB>
                      <a:noFill/>
                    </a:lnB>
                    <a:solidFill>
                      <a:srgbClr val="548235"/>
                    </a:solidFill>
                  </a:tcPr>
                </a:tc>
                <a:tc>
                  <a:txBody>
                    <a:bodyPr/>
                    <a:lstStyle/>
                    <a:p>
                      <a:pPr algn="ctr" fontAlgn="ctr"/>
                      <a:r>
                        <a:rPr lang="mr-IN" sz="2000" b="1" i="0" u="none" strike="noStrike">
                          <a:solidFill>
                            <a:srgbClr val="FFFFFF"/>
                          </a:solidFill>
                          <a:effectLst/>
                          <a:latin typeface="Calibri" charset="0"/>
                        </a:rPr>
                        <a:t>-9</a:t>
                      </a:r>
                    </a:p>
                  </a:txBody>
                  <a:tcPr marL="10319" marR="10319" marT="12700" marB="0" anchor="ctr">
                    <a:lnL>
                      <a:noFill/>
                    </a:lnL>
                    <a:lnR>
                      <a:noFill/>
                    </a:lnR>
                    <a:lnT>
                      <a:noFill/>
                    </a:lnT>
                    <a:lnB>
                      <a:noFill/>
                    </a:lnB>
                    <a:solidFill>
                      <a:srgbClr val="C65911"/>
                    </a:solidFill>
                  </a:tcPr>
                </a:tc>
                <a:extLst>
                  <a:ext uri="{0D108BD9-81ED-4DB2-BD59-A6C34878D82A}">
                    <a16:rowId xmlns:a16="http://schemas.microsoft.com/office/drawing/2014/main" xmlns="" val="10000"/>
                  </a:ext>
                </a:extLst>
              </a:tr>
              <a:tr h="720527">
                <a:tc>
                  <a:txBody>
                    <a:bodyPr/>
                    <a:lstStyle/>
                    <a:p>
                      <a:pPr algn="ctr" fontAlgn="ctr"/>
                      <a:r>
                        <a:rPr lang="mr-IN" sz="2000" b="1" i="0" u="none" strike="noStrike" dirty="0">
                          <a:solidFill>
                            <a:srgbClr val="FFFFFF"/>
                          </a:solidFill>
                          <a:effectLst/>
                          <a:latin typeface="Calibri" charset="0"/>
                        </a:rPr>
                        <a:t>-5</a:t>
                      </a:r>
                    </a:p>
                  </a:txBody>
                  <a:tcPr marL="10319" marR="10319" marT="12700" marB="0" anchor="ctr">
                    <a:lnL>
                      <a:noFill/>
                    </a:lnL>
                    <a:lnR>
                      <a:noFill/>
                    </a:lnR>
                    <a:lnT>
                      <a:noFill/>
                    </a:lnT>
                    <a:lnB>
                      <a:noFill/>
                    </a:lnB>
                    <a:solidFill>
                      <a:srgbClr val="FF62B4"/>
                    </a:solidFill>
                  </a:tcPr>
                </a:tc>
                <a:tc>
                  <a:txBody>
                    <a:bodyPr/>
                    <a:lstStyle/>
                    <a:p>
                      <a:pPr algn="ctr" fontAlgn="ctr"/>
                      <a:r>
                        <a:rPr lang="en-US" sz="2000" b="1" i="0" u="none" strike="noStrike">
                          <a:solidFill>
                            <a:srgbClr val="000000"/>
                          </a:solidFill>
                          <a:effectLst/>
                          <a:latin typeface="Calibri" charset="0"/>
                        </a:rPr>
                        <a:t>7</a:t>
                      </a:r>
                    </a:p>
                  </a:txBody>
                  <a:tcPr marL="10319" marR="10319" marT="12700" marB="0" anchor="ctr">
                    <a:lnL>
                      <a:noFill/>
                    </a:lnL>
                    <a:lnR>
                      <a:noFill/>
                    </a:lnR>
                    <a:lnT>
                      <a:noFill/>
                    </a:lnT>
                    <a:lnB>
                      <a:noFill/>
                    </a:lnB>
                    <a:solidFill>
                      <a:srgbClr val="806000"/>
                    </a:solidFill>
                  </a:tcPr>
                </a:tc>
                <a:tc>
                  <a:txBody>
                    <a:bodyPr/>
                    <a:lstStyle/>
                    <a:p>
                      <a:pPr algn="ctr" fontAlgn="ctr"/>
                      <a:r>
                        <a:rPr lang="mr-IN" sz="2000" b="1" i="0" u="none" strike="noStrike">
                          <a:solidFill>
                            <a:srgbClr val="FFFFFF"/>
                          </a:solidFill>
                          <a:effectLst/>
                          <a:latin typeface="Calibri" charset="0"/>
                        </a:rPr>
                        <a:t>-15</a:t>
                      </a:r>
                    </a:p>
                  </a:txBody>
                  <a:tcPr marL="10319" marR="10319" marT="12700" marB="0" anchor="ctr">
                    <a:lnL>
                      <a:noFill/>
                    </a:lnL>
                    <a:lnR>
                      <a:noFill/>
                    </a:lnR>
                    <a:lnT>
                      <a:noFill/>
                    </a:lnT>
                    <a:lnB>
                      <a:noFill/>
                    </a:lnB>
                    <a:solidFill>
                      <a:srgbClr val="833C0C"/>
                    </a:solidFill>
                  </a:tcPr>
                </a:tc>
                <a:tc>
                  <a:txBody>
                    <a:bodyPr/>
                    <a:lstStyle/>
                    <a:p>
                      <a:pPr algn="ctr" fontAlgn="ctr"/>
                      <a:r>
                        <a:rPr lang="is-IS" sz="2000" b="1" i="0" u="none" strike="noStrike">
                          <a:solidFill>
                            <a:srgbClr val="000000"/>
                          </a:solidFill>
                          <a:effectLst/>
                          <a:latin typeface="Calibri" charset="0"/>
                        </a:rPr>
                        <a:t>13</a:t>
                      </a:r>
                    </a:p>
                  </a:txBody>
                  <a:tcPr marL="10319" marR="10319" marT="12700" marB="0" anchor="ctr">
                    <a:lnL>
                      <a:noFill/>
                    </a:lnL>
                    <a:lnR>
                      <a:noFill/>
                    </a:lnR>
                    <a:lnT>
                      <a:noFill/>
                    </a:lnT>
                    <a:lnB>
                      <a:noFill/>
                    </a:lnB>
                    <a:solidFill>
                      <a:srgbClr val="305496"/>
                    </a:solidFill>
                  </a:tcPr>
                </a:tc>
                <a:extLst>
                  <a:ext uri="{0D108BD9-81ED-4DB2-BD59-A6C34878D82A}">
                    <a16:rowId xmlns:a16="http://schemas.microsoft.com/office/drawing/2014/main" xmlns="" val="10001"/>
                  </a:ext>
                </a:extLst>
              </a:tr>
              <a:tr h="720527">
                <a:tc>
                  <a:txBody>
                    <a:bodyPr/>
                    <a:lstStyle/>
                    <a:p>
                      <a:pPr algn="ctr" fontAlgn="ctr"/>
                      <a:r>
                        <a:rPr lang="mr-IN" sz="2000" b="1" i="0" u="none" strike="noStrike">
                          <a:solidFill>
                            <a:srgbClr val="FFFFFF"/>
                          </a:solidFill>
                          <a:effectLst/>
                          <a:latin typeface="Calibri" charset="0"/>
                        </a:rPr>
                        <a:t>-11</a:t>
                      </a:r>
                    </a:p>
                  </a:txBody>
                  <a:tcPr marL="10319" marR="10319" marT="12700" marB="0" anchor="ctr">
                    <a:lnL>
                      <a:noFill/>
                    </a:lnL>
                    <a:lnR>
                      <a:noFill/>
                    </a:lnR>
                    <a:lnT>
                      <a:noFill/>
                    </a:lnT>
                    <a:lnB>
                      <a:noFill/>
                    </a:lnB>
                    <a:solidFill>
                      <a:srgbClr val="548235"/>
                    </a:solidFill>
                  </a:tcPr>
                </a:tc>
                <a:tc>
                  <a:txBody>
                    <a:bodyPr/>
                    <a:lstStyle/>
                    <a:p>
                      <a:pPr algn="ctr" fontAlgn="ctr"/>
                      <a:r>
                        <a:rPr lang="en-US" sz="2000" b="1" i="0" u="none" strike="noStrike">
                          <a:solidFill>
                            <a:srgbClr val="000000"/>
                          </a:solidFill>
                          <a:effectLst/>
                          <a:latin typeface="Calibri" charset="0"/>
                        </a:rPr>
                        <a:t>9</a:t>
                      </a:r>
                    </a:p>
                  </a:txBody>
                  <a:tcPr marL="10319" marR="10319" marT="12700" marB="0" anchor="ctr">
                    <a:lnL>
                      <a:noFill/>
                    </a:lnL>
                    <a:lnR>
                      <a:noFill/>
                    </a:lnR>
                    <a:lnT>
                      <a:noFill/>
                    </a:lnT>
                    <a:lnB>
                      <a:noFill/>
                    </a:lnB>
                    <a:solidFill>
                      <a:srgbClr val="C65911"/>
                    </a:solidFill>
                  </a:tcPr>
                </a:tc>
                <a:tc>
                  <a:txBody>
                    <a:bodyPr/>
                    <a:lstStyle/>
                    <a:p>
                      <a:pPr algn="ctr" fontAlgn="ctr"/>
                      <a:r>
                        <a:rPr lang="mr-IN" sz="2000" b="1" i="0" u="none" strike="noStrike">
                          <a:solidFill>
                            <a:srgbClr val="FFFFFF"/>
                          </a:solidFill>
                          <a:effectLst/>
                          <a:latin typeface="Calibri" charset="0"/>
                        </a:rPr>
                        <a:t>-1</a:t>
                      </a:r>
                    </a:p>
                  </a:txBody>
                  <a:tcPr marL="10319" marR="10319" marT="12700" marB="0" anchor="ctr">
                    <a:lnL>
                      <a:noFill/>
                    </a:lnL>
                    <a:lnR>
                      <a:noFill/>
                    </a:lnR>
                    <a:lnT>
                      <a:noFill/>
                    </a:lnT>
                    <a:lnB>
                      <a:noFill/>
                    </a:lnB>
                    <a:solidFill>
                      <a:srgbClr val="FFD966"/>
                    </a:solidFill>
                  </a:tcPr>
                </a:tc>
                <a:tc>
                  <a:txBody>
                    <a:bodyPr/>
                    <a:lstStyle/>
                    <a:p>
                      <a:pPr algn="ctr" fontAlgn="ctr"/>
                      <a:r>
                        <a:rPr lang="en-US" sz="2000" b="1" i="0" u="none" strike="noStrike">
                          <a:solidFill>
                            <a:srgbClr val="000000"/>
                          </a:solidFill>
                          <a:effectLst/>
                          <a:latin typeface="Calibri" charset="0"/>
                        </a:rPr>
                        <a:t>3</a:t>
                      </a:r>
                    </a:p>
                  </a:txBody>
                  <a:tcPr marL="10319" marR="10319" marT="12700" marB="0" anchor="ctr">
                    <a:lnL>
                      <a:noFill/>
                    </a:lnL>
                    <a:lnR>
                      <a:noFill/>
                    </a:lnR>
                    <a:lnT>
                      <a:noFill/>
                    </a:lnT>
                    <a:lnB>
                      <a:noFill/>
                    </a:lnB>
                    <a:solidFill>
                      <a:srgbClr val="FFFF00"/>
                    </a:solidFill>
                  </a:tcPr>
                </a:tc>
                <a:extLst>
                  <a:ext uri="{0D108BD9-81ED-4DB2-BD59-A6C34878D82A}">
                    <a16:rowId xmlns:a16="http://schemas.microsoft.com/office/drawing/2014/main" xmlns="" val="10002"/>
                  </a:ext>
                </a:extLst>
              </a:tr>
              <a:tr h="720527">
                <a:tc>
                  <a:txBody>
                    <a:bodyPr/>
                    <a:lstStyle/>
                    <a:p>
                      <a:pPr algn="ctr" fontAlgn="ctr"/>
                      <a:r>
                        <a:rPr lang="en-US" sz="2000" b="1" i="0" u="none" strike="noStrike">
                          <a:solidFill>
                            <a:srgbClr val="000000"/>
                          </a:solidFill>
                          <a:effectLst/>
                          <a:latin typeface="Calibri" charset="0"/>
                        </a:rPr>
                        <a:t>15</a:t>
                      </a:r>
                    </a:p>
                  </a:txBody>
                  <a:tcPr marL="10319" marR="10319" marT="12700" marB="0" anchor="ctr">
                    <a:lnL>
                      <a:noFill/>
                    </a:lnL>
                    <a:lnR>
                      <a:noFill/>
                    </a:lnR>
                    <a:lnT>
                      <a:noFill/>
                    </a:lnT>
                    <a:lnB>
                      <a:noFill/>
                    </a:lnB>
                    <a:solidFill>
                      <a:srgbClr val="833C0C"/>
                    </a:solidFill>
                  </a:tcPr>
                </a:tc>
                <a:tc>
                  <a:txBody>
                    <a:bodyPr/>
                    <a:lstStyle/>
                    <a:p>
                      <a:pPr algn="ctr" fontAlgn="ctr"/>
                      <a:r>
                        <a:rPr lang="mr-IN" sz="2000" b="1" i="0" u="none" strike="noStrike">
                          <a:solidFill>
                            <a:srgbClr val="FFFFFF"/>
                          </a:solidFill>
                          <a:effectLst/>
                          <a:latin typeface="Calibri" charset="0"/>
                        </a:rPr>
                        <a:t>-13</a:t>
                      </a:r>
                    </a:p>
                  </a:txBody>
                  <a:tcPr marL="10319" marR="10319" marT="12700" marB="0" anchor="ctr">
                    <a:lnL>
                      <a:noFill/>
                    </a:lnL>
                    <a:lnR>
                      <a:noFill/>
                    </a:lnR>
                    <a:lnT>
                      <a:noFill/>
                    </a:lnT>
                    <a:lnB>
                      <a:noFill/>
                    </a:lnB>
                    <a:solidFill>
                      <a:srgbClr val="305496"/>
                    </a:solidFill>
                  </a:tcPr>
                </a:tc>
                <a:tc>
                  <a:txBody>
                    <a:bodyPr/>
                    <a:lstStyle/>
                    <a:p>
                      <a:pPr algn="ctr" fontAlgn="ctr"/>
                      <a:r>
                        <a:rPr lang="en-US" sz="2000" b="1" i="0" u="none" strike="noStrike">
                          <a:solidFill>
                            <a:srgbClr val="000000"/>
                          </a:solidFill>
                          <a:effectLst/>
                          <a:latin typeface="Calibri" charset="0"/>
                        </a:rPr>
                        <a:t>5</a:t>
                      </a:r>
                    </a:p>
                  </a:txBody>
                  <a:tcPr marL="10319" marR="10319" marT="12700" marB="0" anchor="ctr">
                    <a:lnL>
                      <a:noFill/>
                    </a:lnL>
                    <a:lnR>
                      <a:noFill/>
                    </a:lnR>
                    <a:lnT>
                      <a:noFill/>
                    </a:lnT>
                    <a:lnB>
                      <a:noFill/>
                    </a:lnB>
                    <a:solidFill>
                      <a:srgbClr val="FF62B4"/>
                    </a:solidFill>
                  </a:tcPr>
                </a:tc>
                <a:tc>
                  <a:txBody>
                    <a:bodyPr/>
                    <a:lstStyle/>
                    <a:p>
                      <a:pPr algn="ctr" fontAlgn="ctr"/>
                      <a:r>
                        <a:rPr lang="mr-IN" sz="2000" b="1" i="0" u="none" strike="noStrike" dirty="0">
                          <a:solidFill>
                            <a:srgbClr val="FFFFFF"/>
                          </a:solidFill>
                          <a:effectLst/>
                          <a:latin typeface="Calibri" charset="0"/>
                        </a:rPr>
                        <a:t>-7</a:t>
                      </a:r>
                    </a:p>
                  </a:txBody>
                  <a:tcPr marL="10319" marR="10319" marT="12700" marB="0" anchor="ctr">
                    <a:lnL>
                      <a:noFill/>
                    </a:lnL>
                    <a:lnR>
                      <a:noFill/>
                    </a:lnR>
                    <a:lnT>
                      <a:noFill/>
                    </a:lnT>
                    <a:lnB>
                      <a:noFill/>
                    </a:lnB>
                    <a:solidFill>
                      <a:srgbClr val="806000"/>
                    </a:solidFill>
                  </a:tcPr>
                </a:tc>
                <a:extLst>
                  <a:ext uri="{0D108BD9-81ED-4DB2-BD59-A6C34878D82A}">
                    <a16:rowId xmlns:a16="http://schemas.microsoft.com/office/drawing/2014/main" xmlns="" val="10003"/>
                  </a:ext>
                </a:extLst>
              </a:tr>
            </a:tbl>
          </a:graphicData>
        </a:graphic>
      </p:graphicFrame>
      <p:sp>
        <p:nvSpPr>
          <p:cNvPr id="8" name="Title 1"/>
          <p:cNvSpPr txBox="1">
            <a:spLocks/>
          </p:cNvSpPr>
          <p:nvPr/>
        </p:nvSpPr>
        <p:spPr>
          <a:xfrm>
            <a:off x="185737" y="3493295"/>
            <a:ext cx="2280444" cy="31869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The pattern is a little different if similar opposite pairs of numbers are created with a Magic Square with an even number of rows and columns.</a:t>
            </a:r>
            <a:br>
              <a:rPr lang="en-US" sz="2000" dirty="0"/>
            </a:br>
            <a:r>
              <a:rPr lang="en-US" sz="2000" dirty="0"/>
              <a:t/>
            </a:r>
            <a:br>
              <a:rPr lang="en-US" sz="2000" dirty="0"/>
            </a:br>
            <a:r>
              <a:rPr lang="en-US" sz="2000" dirty="0"/>
              <a:t>What do you notice?</a:t>
            </a:r>
          </a:p>
        </p:txBody>
      </p:sp>
    </p:spTree>
    <p:extLst>
      <p:ext uri="{BB962C8B-B14F-4D97-AF65-F5344CB8AC3E}">
        <p14:creationId xmlns:p14="http://schemas.microsoft.com/office/powerpoint/2010/main" val="106740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65126"/>
            <a:ext cx="8543925" cy="815975"/>
          </a:xfrm>
        </p:spPr>
        <p:txBody>
          <a:bodyPr>
            <a:normAutofit/>
          </a:bodyPr>
          <a:lstStyle/>
          <a:p>
            <a:pPr algn="ctr"/>
            <a:r>
              <a:rPr lang="en-US" sz="3200" dirty="0"/>
              <a:t>Watch this short film clip on </a:t>
            </a:r>
            <a:r>
              <a:rPr lang="en-US" sz="3200"/>
              <a:t>resonance patterns</a:t>
            </a:r>
            <a:endParaRPr lang="en-US" sz="3200" dirty="0"/>
          </a:p>
        </p:txBody>
      </p:sp>
      <p:sp>
        <p:nvSpPr>
          <p:cNvPr id="3" name="Content Placeholder 2"/>
          <p:cNvSpPr>
            <a:spLocks noGrp="1"/>
          </p:cNvSpPr>
          <p:nvPr>
            <p:ph idx="1"/>
          </p:nvPr>
        </p:nvSpPr>
        <p:spPr>
          <a:xfrm>
            <a:off x="681038" y="1368426"/>
            <a:ext cx="8543925" cy="574675"/>
          </a:xfrm>
        </p:spPr>
        <p:txBody>
          <a:bodyPr/>
          <a:lstStyle/>
          <a:p>
            <a:pPr marL="0" indent="0" algn="ctr">
              <a:buNone/>
            </a:pPr>
            <a:r>
              <a:rPr lang="en-US" dirty="0"/>
              <a:t>https://</a:t>
            </a:r>
            <a:r>
              <a:rPr lang="en-US" dirty="0" err="1"/>
              <a:t>www.youtube.com</a:t>
            </a:r>
            <a:r>
              <a:rPr lang="en-US" dirty="0"/>
              <a:t>/</a:t>
            </a:r>
            <a:r>
              <a:rPr lang="en-US" dirty="0" err="1"/>
              <a:t>watch?v</a:t>
            </a:r>
            <a:r>
              <a:rPr lang="en-US" dirty="0"/>
              <a:t>=</a:t>
            </a:r>
            <a:r>
              <a:rPr lang="en-US" dirty="0" err="1"/>
              <a:t>hIgmiDnmVdU</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9888" y="2222500"/>
            <a:ext cx="4075906" cy="4546600"/>
          </a:xfrm>
          <a:prstGeom prst="rect">
            <a:avLst/>
          </a:prstGeom>
        </p:spPr>
      </p:pic>
    </p:spTree>
    <p:extLst>
      <p:ext uri="{BB962C8B-B14F-4D97-AF65-F5344CB8AC3E}">
        <p14:creationId xmlns:p14="http://schemas.microsoft.com/office/powerpoint/2010/main" val="1263858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 y="123826"/>
            <a:ext cx="1062831" cy="3889375"/>
          </a:xfrm>
        </p:spPr>
        <p:txBody>
          <a:bodyPr>
            <a:normAutofit fontScale="90000"/>
          </a:bodyPr>
          <a:lstStyle/>
          <a:p>
            <a:r>
              <a:rPr lang="en-US" sz="2000" dirty="0"/>
              <a:t>Can you find any similarities between any of the Magic Square patterns and the metal </a:t>
            </a:r>
            <a:r>
              <a:rPr lang="en-US" sz="2000"/>
              <a:t>plate resonance patterns?</a:t>
            </a:r>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0564" y="0"/>
            <a:ext cx="3945436" cy="6858000"/>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139350330"/>
              </p:ext>
            </p:extLst>
          </p:nvPr>
        </p:nvGraphicFramePr>
        <p:xfrm>
          <a:off x="1423987" y="123825"/>
          <a:ext cx="2094712" cy="2035176"/>
        </p:xfrm>
        <a:graphic>
          <a:graphicData uri="http://schemas.openxmlformats.org/drawingml/2006/table">
            <a:tbl>
              <a:tblPr/>
              <a:tblGrid>
                <a:gridCol w="261839">
                  <a:extLst>
                    <a:ext uri="{9D8B030D-6E8A-4147-A177-3AD203B41FA5}">
                      <a16:colId xmlns:a16="http://schemas.microsoft.com/office/drawing/2014/main" xmlns="" val="20000"/>
                    </a:ext>
                  </a:extLst>
                </a:gridCol>
                <a:gridCol w="261839">
                  <a:extLst>
                    <a:ext uri="{9D8B030D-6E8A-4147-A177-3AD203B41FA5}">
                      <a16:colId xmlns:a16="http://schemas.microsoft.com/office/drawing/2014/main" xmlns="" val="20001"/>
                    </a:ext>
                  </a:extLst>
                </a:gridCol>
                <a:gridCol w="261839">
                  <a:extLst>
                    <a:ext uri="{9D8B030D-6E8A-4147-A177-3AD203B41FA5}">
                      <a16:colId xmlns:a16="http://schemas.microsoft.com/office/drawing/2014/main" xmlns="" val="20002"/>
                    </a:ext>
                  </a:extLst>
                </a:gridCol>
                <a:gridCol w="261839">
                  <a:extLst>
                    <a:ext uri="{9D8B030D-6E8A-4147-A177-3AD203B41FA5}">
                      <a16:colId xmlns:a16="http://schemas.microsoft.com/office/drawing/2014/main" xmlns="" val="20003"/>
                    </a:ext>
                  </a:extLst>
                </a:gridCol>
                <a:gridCol w="261839">
                  <a:extLst>
                    <a:ext uri="{9D8B030D-6E8A-4147-A177-3AD203B41FA5}">
                      <a16:colId xmlns:a16="http://schemas.microsoft.com/office/drawing/2014/main" xmlns="" val="20004"/>
                    </a:ext>
                  </a:extLst>
                </a:gridCol>
                <a:gridCol w="261839">
                  <a:extLst>
                    <a:ext uri="{9D8B030D-6E8A-4147-A177-3AD203B41FA5}">
                      <a16:colId xmlns:a16="http://schemas.microsoft.com/office/drawing/2014/main" xmlns="" val="20005"/>
                    </a:ext>
                  </a:extLst>
                </a:gridCol>
                <a:gridCol w="261839">
                  <a:extLst>
                    <a:ext uri="{9D8B030D-6E8A-4147-A177-3AD203B41FA5}">
                      <a16:colId xmlns:a16="http://schemas.microsoft.com/office/drawing/2014/main" xmlns="" val="20006"/>
                    </a:ext>
                  </a:extLst>
                </a:gridCol>
                <a:gridCol w="261839">
                  <a:extLst>
                    <a:ext uri="{9D8B030D-6E8A-4147-A177-3AD203B41FA5}">
                      <a16:colId xmlns:a16="http://schemas.microsoft.com/office/drawing/2014/main" xmlns="" val="20007"/>
                    </a:ext>
                  </a:extLst>
                </a:gridCol>
              </a:tblGrid>
              <a:tr h="254397">
                <a:tc>
                  <a:txBody>
                    <a:bodyPr/>
                    <a:lstStyle/>
                    <a:p>
                      <a:pPr algn="ctr" fontAlgn="ctr"/>
                      <a:r>
                        <a:rPr lang="en-US" sz="1000" b="0" i="0" u="none" strike="noStrike" dirty="0">
                          <a:solidFill>
                            <a:schemeClr val="bg1">
                              <a:lumMod val="75000"/>
                            </a:schemeClr>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75000"/>
                            </a:schemeClr>
                          </a:solidFill>
                          <a:effectLst/>
                          <a:latin typeface="Calibri" charset="0"/>
                        </a:rPr>
                        <a:t>63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75000"/>
                            </a:schemeClr>
                          </a:solidFill>
                          <a:effectLst/>
                          <a:latin typeface="Calibri" charset="0"/>
                        </a:rPr>
                        <a:t>62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59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ru-RU" sz="1000" b="0" i="0" u="none" strike="noStrike">
                          <a:solidFill>
                            <a:schemeClr val="bg1">
                              <a:lumMod val="75000"/>
                            </a:schemeClr>
                          </a:solidFill>
                          <a:effectLst/>
                          <a:latin typeface="Calibri" charset="0"/>
                        </a:rPr>
                        <a:t>58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0"/>
                  </a:ext>
                </a:extLst>
              </a:tr>
              <a:tr h="254397">
                <a:tc>
                  <a:txBody>
                    <a:bodyPr/>
                    <a:lstStyle/>
                    <a:p>
                      <a:pPr algn="ctr" fontAlgn="ctr"/>
                      <a:r>
                        <a:rPr lang="en-US" sz="1000" b="0" i="0" u="none" strike="noStrike" dirty="0">
                          <a:solidFill>
                            <a:schemeClr val="bg1">
                              <a:lumMod val="75000"/>
                            </a:schemeClr>
                          </a:solidFill>
                          <a:effectLst/>
                          <a:latin typeface="Calibri" charset="0"/>
                        </a:rPr>
                        <a:t>56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0" i="0" u="none" strike="noStrike" dirty="0">
                          <a:solidFill>
                            <a:schemeClr val="bg1">
                              <a:lumMod val="75000"/>
                            </a:schemeClr>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53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75000"/>
                            </a:schemeClr>
                          </a:solidFill>
                          <a:effectLst/>
                          <a:latin typeface="Calibri" charset="0"/>
                        </a:rPr>
                        <a:t>52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0" i="0" u="none" strike="noStrike">
                          <a:solidFill>
                            <a:schemeClr val="bg1">
                              <a:lumMod val="75000"/>
                            </a:schemeClr>
                          </a:solidFill>
                          <a:effectLst/>
                          <a:latin typeface="Calibri" charset="0"/>
                        </a:rPr>
                        <a:t>49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1"/>
                  </a:ext>
                </a:extLst>
              </a:tr>
              <a:tr h="254397">
                <a:tc>
                  <a:txBody>
                    <a:bodyPr/>
                    <a:lstStyle/>
                    <a:p>
                      <a:pPr algn="ctr" fontAlgn="ctr"/>
                      <a:r>
                        <a:rPr lang="is-IS" sz="1000" b="0" i="0" u="none" strike="noStrike">
                          <a:solidFill>
                            <a:schemeClr val="bg1">
                              <a:lumMod val="75000"/>
                            </a:schemeClr>
                          </a:solidFill>
                          <a:effectLst/>
                          <a:latin typeface="Calibri" charset="0"/>
                        </a:rPr>
                        <a:t>48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fi-FI" sz="1000" b="0" i="0" u="none" strike="noStrike" dirty="0">
                          <a:solidFill>
                            <a:schemeClr val="bg1">
                              <a:lumMod val="75000"/>
                            </a:schemeClr>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45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44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a:solidFill>
                            <a:schemeClr val="bg1">
                              <a:lumMod val="75000"/>
                            </a:schemeClr>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41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2"/>
                  </a:ext>
                </a:extLst>
              </a:tr>
              <a:tr h="254397">
                <a:tc>
                  <a:txBody>
                    <a:bodyPr/>
                    <a:lstStyle/>
                    <a:p>
                      <a:pPr algn="ctr" fontAlgn="ctr"/>
                      <a:r>
                        <a:rPr lang="is-IS" sz="1000" b="0" i="0" u="none" strike="noStrike">
                          <a:solidFill>
                            <a:schemeClr val="bg1">
                              <a:lumMod val="75000"/>
                            </a:schemeClr>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uk-UA" sz="1000" b="0" i="0" u="none" strike="noStrike">
                          <a:solidFill>
                            <a:schemeClr val="bg1">
                              <a:lumMod val="75000"/>
                            </a:schemeClr>
                          </a:solidFill>
                          <a:effectLst/>
                          <a:latin typeface="Calibri" charset="0"/>
                        </a:rPr>
                        <a:t>39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38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75000"/>
                            </a:schemeClr>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ru-RU" sz="1000" b="0" i="0" u="none" strike="noStrike">
                          <a:solidFill>
                            <a:schemeClr val="bg1">
                              <a:lumMod val="75000"/>
                            </a:schemeClr>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3"/>
                  </a:ext>
                </a:extLst>
              </a:tr>
              <a:tr h="254397">
                <a:tc>
                  <a:txBody>
                    <a:bodyPr/>
                    <a:lstStyle/>
                    <a:p>
                      <a:pPr algn="ctr" fontAlgn="ctr"/>
                      <a:r>
                        <a:rPr lang="en-US" sz="1000" b="0" i="0" u="none" strike="noStrike">
                          <a:solidFill>
                            <a:schemeClr val="bg1">
                              <a:lumMod val="75000"/>
                            </a:schemeClr>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cs-CZ" sz="1000" b="0" i="0" u="none" strike="noStrike" dirty="0">
                          <a:solidFill>
                            <a:schemeClr val="bg1">
                              <a:lumMod val="75000"/>
                            </a:schemeClr>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75000"/>
                            </a:schemeClr>
                          </a:solidFill>
                          <a:effectLst/>
                          <a:latin typeface="Calibri" charset="0"/>
                        </a:rPr>
                        <a:t>37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75000"/>
                            </a:schemeClr>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40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254397">
                <a:tc>
                  <a:txBody>
                    <a:bodyPr/>
                    <a:lstStyle/>
                    <a:p>
                      <a:pPr algn="ctr" fontAlgn="ctr"/>
                      <a:r>
                        <a:rPr lang="is-IS" sz="1000" b="0" i="0" u="none" strike="noStrike">
                          <a:solidFill>
                            <a:schemeClr val="bg1">
                              <a:lumMod val="75000"/>
                            </a:schemeClr>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42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43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0" i="0" u="none" strike="noStrike">
                          <a:solidFill>
                            <a:schemeClr val="bg1">
                              <a:lumMod val="75000"/>
                            </a:schemeClr>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75000"/>
                            </a:schemeClr>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46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47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5"/>
                  </a:ext>
                </a:extLst>
              </a:tr>
              <a:tr h="254397">
                <a:tc>
                  <a:txBody>
                    <a:bodyPr/>
                    <a:lstStyle/>
                    <a:p>
                      <a:pPr algn="ctr" fontAlgn="ctr"/>
                      <a:r>
                        <a:rPr lang="en-US" sz="1000" b="0" i="0" u="none" strike="noStrike">
                          <a:solidFill>
                            <a:schemeClr val="bg1">
                              <a:lumMod val="75000"/>
                            </a:schemeClr>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50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uk-UA" sz="1000" b="0" i="0" u="none" strike="noStrike">
                          <a:solidFill>
                            <a:schemeClr val="bg1">
                              <a:lumMod val="75000"/>
                            </a:schemeClr>
                          </a:solidFill>
                          <a:effectLst/>
                          <a:latin typeface="Calibri" charset="0"/>
                        </a:rPr>
                        <a:t>51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a:solidFill>
                            <a:schemeClr val="bg1">
                              <a:lumMod val="75000"/>
                            </a:schemeClr>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75000"/>
                            </a:schemeClr>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54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55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75000"/>
                            </a:schemeClr>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6"/>
                  </a:ext>
                </a:extLst>
              </a:tr>
              <a:tr h="254397">
                <a:tc>
                  <a:txBody>
                    <a:bodyPr/>
                    <a:lstStyle/>
                    <a:p>
                      <a:pPr algn="ctr" fontAlgn="ctr"/>
                      <a:r>
                        <a:rPr lang="ru-RU" sz="1000" b="0" i="0" u="none" strike="noStrike">
                          <a:solidFill>
                            <a:schemeClr val="bg1">
                              <a:lumMod val="75000"/>
                            </a:schemeClr>
                          </a:solidFill>
                          <a:effectLst/>
                          <a:latin typeface="Calibri" charset="0"/>
                        </a:rPr>
                        <a:t>57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75000"/>
                            </a:schemeClr>
                          </a:solidFill>
                          <a:effectLst/>
                          <a:latin typeface="Calibri" charset="0"/>
                        </a:rPr>
                        <a:t>60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61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75000"/>
                            </a:schemeClr>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75000"/>
                            </a:schemeClr>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75000"/>
                            </a:schemeClr>
                          </a:solidFill>
                          <a:effectLst/>
                          <a:latin typeface="Calibri" charset="0"/>
                        </a:rPr>
                        <a:t>64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096799658"/>
              </p:ext>
            </p:extLst>
          </p:nvPr>
        </p:nvGraphicFramePr>
        <p:xfrm>
          <a:off x="1430632" y="2371726"/>
          <a:ext cx="2088066" cy="2052319"/>
        </p:xfrm>
        <a:graphic>
          <a:graphicData uri="http://schemas.openxmlformats.org/drawingml/2006/table">
            <a:tbl>
              <a:tblPr/>
              <a:tblGrid>
                <a:gridCol w="348011">
                  <a:extLst>
                    <a:ext uri="{9D8B030D-6E8A-4147-A177-3AD203B41FA5}">
                      <a16:colId xmlns:a16="http://schemas.microsoft.com/office/drawing/2014/main" xmlns="" val="20000"/>
                    </a:ext>
                  </a:extLst>
                </a:gridCol>
                <a:gridCol w="348011">
                  <a:extLst>
                    <a:ext uri="{9D8B030D-6E8A-4147-A177-3AD203B41FA5}">
                      <a16:colId xmlns:a16="http://schemas.microsoft.com/office/drawing/2014/main" xmlns="" val="20001"/>
                    </a:ext>
                  </a:extLst>
                </a:gridCol>
                <a:gridCol w="348011">
                  <a:extLst>
                    <a:ext uri="{9D8B030D-6E8A-4147-A177-3AD203B41FA5}">
                      <a16:colId xmlns:a16="http://schemas.microsoft.com/office/drawing/2014/main" xmlns="" val="20002"/>
                    </a:ext>
                  </a:extLst>
                </a:gridCol>
                <a:gridCol w="348011">
                  <a:extLst>
                    <a:ext uri="{9D8B030D-6E8A-4147-A177-3AD203B41FA5}">
                      <a16:colId xmlns:a16="http://schemas.microsoft.com/office/drawing/2014/main" xmlns="" val="20003"/>
                    </a:ext>
                  </a:extLst>
                </a:gridCol>
                <a:gridCol w="348011">
                  <a:extLst>
                    <a:ext uri="{9D8B030D-6E8A-4147-A177-3AD203B41FA5}">
                      <a16:colId xmlns:a16="http://schemas.microsoft.com/office/drawing/2014/main" xmlns="" val="20004"/>
                    </a:ext>
                  </a:extLst>
                </a:gridCol>
                <a:gridCol w="348011">
                  <a:extLst>
                    <a:ext uri="{9D8B030D-6E8A-4147-A177-3AD203B41FA5}">
                      <a16:colId xmlns:a16="http://schemas.microsoft.com/office/drawing/2014/main" xmlns="" val="20005"/>
                    </a:ext>
                  </a:extLst>
                </a:gridCol>
              </a:tblGrid>
              <a:tr h="316569">
                <a:tc>
                  <a:txBody>
                    <a:bodyPr/>
                    <a:lstStyle/>
                    <a:p>
                      <a:pPr algn="ctr" fontAlgn="ctr"/>
                      <a:r>
                        <a:rPr lang="en-US" sz="1000" b="0" i="0" u="none" strike="noStrike" dirty="0">
                          <a:solidFill>
                            <a:schemeClr val="bg1">
                              <a:lumMod val="65000"/>
                            </a:schemeClr>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65000"/>
                            </a:schemeClr>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65000"/>
                            </a:schemeClr>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ru-RU" sz="1000" b="0" i="0" u="none" strike="noStrike">
                          <a:solidFill>
                            <a:schemeClr val="bg1">
                              <a:lumMod val="65000"/>
                            </a:schemeClr>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dirty="0">
                          <a:solidFill>
                            <a:schemeClr val="bg1">
                              <a:lumMod val="65000"/>
                            </a:schemeClr>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65000"/>
                            </a:schemeClr>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0"/>
                  </a:ext>
                </a:extLst>
              </a:tr>
              <a:tr h="347150">
                <a:tc>
                  <a:txBody>
                    <a:bodyPr/>
                    <a:lstStyle/>
                    <a:p>
                      <a:pPr algn="ctr" fontAlgn="ctr"/>
                      <a:r>
                        <a:rPr lang="en-US" sz="1000" b="0" i="0" u="none" strike="noStrike">
                          <a:solidFill>
                            <a:schemeClr val="bg1">
                              <a:lumMod val="65000"/>
                            </a:schemeClr>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cs-CZ" sz="1000" b="0" i="0" u="none" strike="noStrike" dirty="0">
                          <a:solidFill>
                            <a:schemeClr val="bg1">
                              <a:lumMod val="65000"/>
                            </a:schemeClr>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65000"/>
                            </a:schemeClr>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65000"/>
                            </a:schemeClr>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65000"/>
                            </a:schemeClr>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65000"/>
                            </a:schemeClr>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1"/>
                  </a:ext>
                </a:extLst>
              </a:tr>
              <a:tr h="347150">
                <a:tc>
                  <a:txBody>
                    <a:bodyPr/>
                    <a:lstStyle/>
                    <a:p>
                      <a:pPr algn="ctr" fontAlgn="ctr"/>
                      <a:r>
                        <a:rPr lang="en-US" sz="1000" b="0" i="0" u="none" strike="noStrike">
                          <a:solidFill>
                            <a:schemeClr val="bg1">
                              <a:lumMod val="65000"/>
                            </a:schemeClr>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0" i="0" u="none" strike="noStrike">
                          <a:solidFill>
                            <a:schemeClr val="bg1">
                              <a:lumMod val="65000"/>
                            </a:schemeClr>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000" b="0" i="0" u="none" strike="noStrike" dirty="0">
                          <a:solidFill>
                            <a:schemeClr val="bg1">
                              <a:lumMod val="65000"/>
                            </a:schemeClr>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65000"/>
                            </a:schemeClr>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a:solidFill>
                            <a:schemeClr val="bg1">
                              <a:lumMod val="65000"/>
                            </a:schemeClr>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a:solidFill>
                            <a:schemeClr val="bg1">
                              <a:lumMod val="65000"/>
                            </a:schemeClr>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2"/>
                  </a:ext>
                </a:extLst>
              </a:tr>
              <a:tr h="347150">
                <a:tc>
                  <a:txBody>
                    <a:bodyPr/>
                    <a:lstStyle/>
                    <a:p>
                      <a:pPr algn="ctr" fontAlgn="ctr"/>
                      <a:r>
                        <a:rPr lang="fi-FI" sz="1000" b="0" i="0" u="none" strike="noStrike">
                          <a:solidFill>
                            <a:schemeClr val="bg1">
                              <a:lumMod val="65000"/>
                            </a:schemeClr>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000" b="0" i="0" u="none" strike="noStrike">
                          <a:solidFill>
                            <a:schemeClr val="bg1">
                              <a:lumMod val="65000"/>
                            </a:schemeClr>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000" b="0" i="0" u="none" strike="noStrike">
                          <a:solidFill>
                            <a:schemeClr val="bg1">
                              <a:lumMod val="65000"/>
                            </a:schemeClr>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cs-CZ" sz="1000" b="0" i="0" u="none" strike="noStrike" dirty="0">
                          <a:solidFill>
                            <a:schemeClr val="bg1">
                              <a:lumMod val="65000"/>
                            </a:schemeClr>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dirty="0">
                          <a:solidFill>
                            <a:schemeClr val="bg1">
                              <a:lumMod val="65000"/>
                            </a:schemeClr>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a:solidFill>
                            <a:schemeClr val="bg1">
                              <a:lumMod val="65000"/>
                            </a:schemeClr>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xmlns="" val="10003"/>
                  </a:ext>
                </a:extLst>
              </a:tr>
              <a:tr h="347150">
                <a:tc>
                  <a:txBody>
                    <a:bodyPr/>
                    <a:lstStyle/>
                    <a:p>
                      <a:pPr algn="ctr" fontAlgn="ctr"/>
                      <a:r>
                        <a:rPr lang="is-IS" sz="1000" b="0" i="0" u="none" strike="noStrike">
                          <a:solidFill>
                            <a:schemeClr val="bg1">
                              <a:lumMod val="65000"/>
                            </a:schemeClr>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is-IS" sz="1000" b="0" i="0" u="none" strike="noStrike">
                          <a:solidFill>
                            <a:schemeClr val="bg1">
                              <a:lumMod val="65000"/>
                            </a:schemeClr>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65000"/>
                            </a:schemeClr>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000" b="0" i="0" u="none" strike="noStrike" dirty="0">
                          <a:solidFill>
                            <a:schemeClr val="bg1">
                              <a:lumMod val="65000"/>
                            </a:schemeClr>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is-IS" sz="1000" b="0" i="0" u="none" strike="noStrike" dirty="0">
                          <a:solidFill>
                            <a:schemeClr val="bg1">
                              <a:lumMod val="65000"/>
                            </a:schemeClr>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is-IS" sz="1000" b="0" i="0" u="none" strike="noStrike" dirty="0">
                          <a:solidFill>
                            <a:schemeClr val="bg1">
                              <a:lumMod val="65000"/>
                            </a:schemeClr>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4"/>
                  </a:ext>
                </a:extLst>
              </a:tr>
              <a:tr h="347150">
                <a:tc>
                  <a:txBody>
                    <a:bodyPr/>
                    <a:lstStyle/>
                    <a:p>
                      <a:pPr algn="ctr" fontAlgn="ctr"/>
                      <a:r>
                        <a:rPr lang="cs-CZ" sz="1000" b="0" i="0" u="none" strike="noStrike">
                          <a:solidFill>
                            <a:schemeClr val="bg1">
                              <a:lumMod val="65000"/>
                            </a:schemeClr>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ctr"/>
                      <a:r>
                        <a:rPr lang="en-US" sz="1000" b="0" i="0" u="none" strike="noStrike">
                          <a:solidFill>
                            <a:schemeClr val="bg1">
                              <a:lumMod val="65000"/>
                            </a:schemeClr>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000" b="0" i="0" u="none" strike="noStrike">
                          <a:solidFill>
                            <a:schemeClr val="bg1">
                              <a:lumMod val="65000"/>
                            </a:schemeClr>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ctr"/>
                      <a:r>
                        <a:rPr lang="en-US" sz="1000" b="0" i="0" u="none" strike="noStrike">
                          <a:solidFill>
                            <a:schemeClr val="bg1">
                              <a:lumMod val="65000"/>
                            </a:schemeClr>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is-IS" sz="1000" b="0" i="0" u="none" strike="noStrike" dirty="0">
                          <a:solidFill>
                            <a:schemeClr val="bg1">
                              <a:lumMod val="65000"/>
                            </a:schemeClr>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ctr"/>
                      <a:r>
                        <a:rPr lang="en-US" sz="1000" b="0" i="0" u="none" strike="noStrike" dirty="0">
                          <a:solidFill>
                            <a:schemeClr val="bg1">
                              <a:lumMod val="65000"/>
                            </a:schemeClr>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xmlns="" val="1000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705204736"/>
              </p:ext>
            </p:extLst>
          </p:nvPr>
        </p:nvGraphicFramePr>
        <p:xfrm>
          <a:off x="1423987" y="4627880"/>
          <a:ext cx="2094712" cy="2052320"/>
        </p:xfrm>
        <a:graphic>
          <a:graphicData uri="http://schemas.openxmlformats.org/drawingml/2006/table">
            <a:tbl>
              <a:tblPr/>
              <a:tblGrid>
                <a:gridCol w="261839">
                  <a:extLst>
                    <a:ext uri="{9D8B030D-6E8A-4147-A177-3AD203B41FA5}">
                      <a16:colId xmlns:a16="http://schemas.microsoft.com/office/drawing/2014/main" xmlns="" val="20000"/>
                    </a:ext>
                  </a:extLst>
                </a:gridCol>
                <a:gridCol w="261839">
                  <a:extLst>
                    <a:ext uri="{9D8B030D-6E8A-4147-A177-3AD203B41FA5}">
                      <a16:colId xmlns:a16="http://schemas.microsoft.com/office/drawing/2014/main" xmlns="" val="20001"/>
                    </a:ext>
                  </a:extLst>
                </a:gridCol>
                <a:gridCol w="261839">
                  <a:extLst>
                    <a:ext uri="{9D8B030D-6E8A-4147-A177-3AD203B41FA5}">
                      <a16:colId xmlns:a16="http://schemas.microsoft.com/office/drawing/2014/main" xmlns="" val="20002"/>
                    </a:ext>
                  </a:extLst>
                </a:gridCol>
                <a:gridCol w="261839">
                  <a:extLst>
                    <a:ext uri="{9D8B030D-6E8A-4147-A177-3AD203B41FA5}">
                      <a16:colId xmlns:a16="http://schemas.microsoft.com/office/drawing/2014/main" xmlns="" val="20003"/>
                    </a:ext>
                  </a:extLst>
                </a:gridCol>
                <a:gridCol w="261839">
                  <a:extLst>
                    <a:ext uri="{9D8B030D-6E8A-4147-A177-3AD203B41FA5}">
                      <a16:colId xmlns:a16="http://schemas.microsoft.com/office/drawing/2014/main" xmlns="" val="20004"/>
                    </a:ext>
                  </a:extLst>
                </a:gridCol>
                <a:gridCol w="261839">
                  <a:extLst>
                    <a:ext uri="{9D8B030D-6E8A-4147-A177-3AD203B41FA5}">
                      <a16:colId xmlns:a16="http://schemas.microsoft.com/office/drawing/2014/main" xmlns="" val="20005"/>
                    </a:ext>
                  </a:extLst>
                </a:gridCol>
                <a:gridCol w="261839">
                  <a:extLst>
                    <a:ext uri="{9D8B030D-6E8A-4147-A177-3AD203B41FA5}">
                      <a16:colId xmlns:a16="http://schemas.microsoft.com/office/drawing/2014/main" xmlns="" val="20006"/>
                    </a:ext>
                  </a:extLst>
                </a:gridCol>
                <a:gridCol w="261839">
                  <a:extLst>
                    <a:ext uri="{9D8B030D-6E8A-4147-A177-3AD203B41FA5}">
                      <a16:colId xmlns:a16="http://schemas.microsoft.com/office/drawing/2014/main" xmlns="" val="20007"/>
                    </a:ext>
                  </a:extLst>
                </a:gridCol>
              </a:tblGrid>
              <a:tr h="256540">
                <a:tc>
                  <a:txBody>
                    <a:bodyPr/>
                    <a:lstStyle/>
                    <a:p>
                      <a:pPr algn="ctr" fontAlgn="ctr"/>
                      <a:r>
                        <a:rPr lang="en-US" sz="1000" b="0" i="0" u="none" strike="noStrike" dirty="0">
                          <a:solidFill>
                            <a:srgbClr val="000000"/>
                          </a:solidFill>
                          <a:effectLst/>
                          <a:latin typeface="Calibri" charset="0"/>
                        </a:rPr>
                        <a:t>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dirty="0">
                          <a:solidFill>
                            <a:srgbClr val="000000"/>
                          </a:solidFill>
                          <a:effectLst/>
                          <a:latin typeface="Calibri" charset="0"/>
                        </a:rPr>
                        <a:t>63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61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60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ru-RU" sz="1000" b="0" i="0" u="none" strike="noStrike">
                          <a:solidFill>
                            <a:srgbClr val="000000"/>
                          </a:solidFill>
                          <a:effectLst/>
                          <a:latin typeface="Calibri" charset="0"/>
                        </a:rPr>
                        <a:t>58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0"/>
                  </a:ext>
                </a:extLst>
              </a:tr>
              <a:tr h="256540">
                <a:tc>
                  <a:txBody>
                    <a:bodyPr/>
                    <a:lstStyle/>
                    <a:p>
                      <a:pPr algn="ctr" fontAlgn="ctr"/>
                      <a:r>
                        <a:rPr lang="en-US" sz="1000" b="0" i="0" u="none" strike="noStrike">
                          <a:solidFill>
                            <a:srgbClr val="000000"/>
                          </a:solidFill>
                          <a:effectLst/>
                          <a:latin typeface="Calibri" charset="0"/>
                        </a:rPr>
                        <a:t>56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dirty="0">
                          <a:solidFill>
                            <a:srgbClr val="000000"/>
                          </a:solidFill>
                          <a:effectLst/>
                          <a:latin typeface="Calibri" charset="0"/>
                        </a:rPr>
                        <a:t>55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000" b="0" i="0" u="none" strike="noStrike" dirty="0">
                          <a:solidFill>
                            <a:srgbClr val="000000"/>
                          </a:solidFill>
                          <a:effectLst/>
                          <a:latin typeface="Calibri" charset="0"/>
                        </a:rPr>
                        <a:t>11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12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13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14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50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000" b="0" i="0" u="none" strike="noStrike">
                          <a:solidFill>
                            <a:srgbClr val="000000"/>
                          </a:solidFill>
                          <a:effectLst/>
                          <a:latin typeface="Calibri" charset="0"/>
                        </a:rPr>
                        <a:t>49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1"/>
                  </a:ext>
                </a:extLst>
              </a:tr>
              <a:tr h="256540">
                <a:tc>
                  <a:txBody>
                    <a:bodyPr/>
                    <a:lstStyle/>
                    <a:p>
                      <a:pPr algn="ctr" fontAlgn="ctr"/>
                      <a:r>
                        <a:rPr lang="en-US" sz="1000" b="0" i="0" u="none" strike="noStrike">
                          <a:solidFill>
                            <a:srgbClr val="000000"/>
                          </a:solidFill>
                          <a:effectLst/>
                          <a:latin typeface="Calibri" charset="0"/>
                        </a:rPr>
                        <a:t>17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fi-FI" sz="1000" b="0" i="0" u="none" strike="noStrike" dirty="0">
                          <a:solidFill>
                            <a:srgbClr val="000000"/>
                          </a:solidFill>
                          <a:effectLst/>
                          <a:latin typeface="Calibri" charset="0"/>
                        </a:rPr>
                        <a:t>18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dirty="0">
                          <a:solidFill>
                            <a:srgbClr val="000000"/>
                          </a:solidFill>
                          <a:effectLst/>
                          <a:latin typeface="Calibri" charset="0"/>
                        </a:rPr>
                        <a:t>46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dirty="0">
                          <a:solidFill>
                            <a:srgbClr val="000000"/>
                          </a:solidFill>
                          <a:effectLst/>
                          <a:latin typeface="Calibri" charset="0"/>
                        </a:rPr>
                        <a:t>45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44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43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000" b="0" i="0" u="none" strike="noStrike">
                          <a:solidFill>
                            <a:srgbClr val="000000"/>
                          </a:solidFill>
                          <a:effectLst/>
                          <a:latin typeface="Calibri" charset="0"/>
                        </a:rPr>
                        <a:t>23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24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2"/>
                  </a:ext>
                </a:extLst>
              </a:tr>
              <a:tr h="256540">
                <a:tc>
                  <a:txBody>
                    <a:bodyPr/>
                    <a:lstStyle/>
                    <a:p>
                      <a:pPr algn="ctr" fontAlgn="ctr"/>
                      <a:r>
                        <a:rPr lang="en-US" sz="1000" b="0" i="0" u="none" strike="noStrike">
                          <a:solidFill>
                            <a:srgbClr val="000000"/>
                          </a:solidFill>
                          <a:effectLst/>
                          <a:latin typeface="Calibri" charset="0"/>
                        </a:rPr>
                        <a:t>40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000" b="0" i="0" u="none" strike="noStrike">
                          <a:solidFill>
                            <a:srgbClr val="000000"/>
                          </a:solidFill>
                          <a:effectLst/>
                          <a:latin typeface="Calibri" charset="0"/>
                        </a:rPr>
                        <a:t>26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38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000" b="0" i="0" u="none" strike="noStrike" dirty="0">
                          <a:solidFill>
                            <a:srgbClr val="000000"/>
                          </a:solidFill>
                          <a:effectLst/>
                          <a:latin typeface="Calibri" charset="0"/>
                        </a:rPr>
                        <a:t>28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dirty="0">
                          <a:solidFill>
                            <a:srgbClr val="000000"/>
                          </a:solidFill>
                          <a:effectLst/>
                          <a:latin typeface="Calibri" charset="0"/>
                        </a:rPr>
                        <a:t>29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35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31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33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3"/>
                  </a:ext>
                </a:extLst>
              </a:tr>
              <a:tr h="256540">
                <a:tc>
                  <a:txBody>
                    <a:bodyPr/>
                    <a:lstStyle/>
                    <a:p>
                      <a:pPr algn="ctr" fontAlgn="ctr"/>
                      <a:r>
                        <a:rPr lang="is-IS" sz="1000" b="0" i="0" u="none" strike="noStrike">
                          <a:solidFill>
                            <a:srgbClr val="000000"/>
                          </a:solidFill>
                          <a:effectLst/>
                          <a:latin typeface="Calibri" charset="0"/>
                        </a:rPr>
                        <a:t>32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ru-RU" sz="1000" b="0" i="0" u="none" strike="noStrike">
                          <a:solidFill>
                            <a:srgbClr val="000000"/>
                          </a:solidFill>
                          <a:effectLst/>
                          <a:latin typeface="Calibri" charset="0"/>
                        </a:rPr>
                        <a:t>34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30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000" b="0" i="0" u="none" strike="noStrike" dirty="0">
                          <a:solidFill>
                            <a:srgbClr val="000000"/>
                          </a:solidFill>
                          <a:effectLst/>
                          <a:latin typeface="Calibri" charset="0"/>
                        </a:rPr>
                        <a:t>36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dirty="0">
                          <a:solidFill>
                            <a:srgbClr val="000000"/>
                          </a:solidFill>
                          <a:effectLst/>
                          <a:latin typeface="Calibri" charset="0"/>
                        </a:rPr>
                        <a:t>37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dirty="0">
                          <a:solidFill>
                            <a:srgbClr val="000000"/>
                          </a:solidFill>
                          <a:effectLst/>
                          <a:latin typeface="Calibri" charset="0"/>
                        </a:rPr>
                        <a:t>27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uk-UA" sz="1000" b="0" i="0" u="none" strike="noStrike">
                          <a:solidFill>
                            <a:srgbClr val="000000"/>
                          </a:solidFill>
                          <a:effectLst/>
                          <a:latin typeface="Calibri" charset="0"/>
                        </a:rPr>
                        <a:t>39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25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4"/>
                  </a:ext>
                </a:extLst>
              </a:tr>
              <a:tr h="256540">
                <a:tc>
                  <a:txBody>
                    <a:bodyPr/>
                    <a:lstStyle/>
                    <a:p>
                      <a:pPr algn="ctr" fontAlgn="ctr"/>
                      <a:r>
                        <a:rPr lang="en-US" sz="1000" b="0" i="0" u="none" strike="noStrike">
                          <a:solidFill>
                            <a:srgbClr val="000000"/>
                          </a:solidFill>
                          <a:effectLst/>
                          <a:latin typeface="Calibri" charset="0"/>
                        </a:rPr>
                        <a:t>41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42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22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cs-CZ" sz="1000" b="0" i="0" u="none" strike="noStrike">
                          <a:solidFill>
                            <a:srgbClr val="000000"/>
                          </a:solidFill>
                          <a:effectLst/>
                          <a:latin typeface="Calibri" charset="0"/>
                        </a:rPr>
                        <a:t>21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000" b="0" i="0" u="none" strike="noStrike" dirty="0">
                          <a:solidFill>
                            <a:srgbClr val="000000"/>
                          </a:solidFill>
                          <a:effectLst/>
                          <a:latin typeface="Calibri" charset="0"/>
                        </a:rPr>
                        <a:t>20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dirty="0">
                          <a:solidFill>
                            <a:srgbClr val="000000"/>
                          </a:solidFill>
                          <a:effectLst/>
                          <a:latin typeface="Calibri" charset="0"/>
                        </a:rPr>
                        <a:t>19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47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48</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5"/>
                  </a:ext>
                </a:extLst>
              </a:tr>
              <a:tr h="256540">
                <a:tc>
                  <a:txBody>
                    <a:bodyPr/>
                    <a:lstStyle/>
                    <a:p>
                      <a:pPr algn="ctr" fontAlgn="ctr"/>
                      <a:r>
                        <a:rPr lang="en-US" sz="1000" b="0" i="0" u="none" strike="noStrike">
                          <a:solidFill>
                            <a:srgbClr val="000000"/>
                          </a:solidFill>
                          <a:effectLst/>
                          <a:latin typeface="Calibri" charset="0"/>
                        </a:rPr>
                        <a:t>16</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15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uk-UA" sz="1000" b="0" i="0" u="none" strike="noStrike">
                          <a:solidFill>
                            <a:srgbClr val="000000"/>
                          </a:solidFill>
                          <a:effectLst/>
                          <a:latin typeface="Calibri" charset="0"/>
                        </a:rPr>
                        <a:t>51</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a:solidFill>
                            <a:srgbClr val="000000"/>
                          </a:solidFill>
                          <a:effectLst/>
                          <a:latin typeface="Calibri" charset="0"/>
                        </a:rPr>
                        <a:t>52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dirty="0">
                          <a:solidFill>
                            <a:srgbClr val="000000"/>
                          </a:solidFill>
                          <a:effectLst/>
                          <a:latin typeface="Calibri" charset="0"/>
                        </a:rPr>
                        <a:t>53</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dirty="0">
                          <a:solidFill>
                            <a:srgbClr val="000000"/>
                          </a:solidFill>
                          <a:effectLst/>
                          <a:latin typeface="Calibri" charset="0"/>
                        </a:rPr>
                        <a:t>54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dirty="0">
                          <a:solidFill>
                            <a:srgbClr val="000000"/>
                          </a:solidFill>
                          <a:effectLst/>
                          <a:latin typeface="Calibri" charset="0"/>
                        </a:rPr>
                        <a:t>10</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xmlns="" val="10006"/>
                  </a:ext>
                </a:extLst>
              </a:tr>
              <a:tr h="256540">
                <a:tc>
                  <a:txBody>
                    <a:bodyPr/>
                    <a:lstStyle/>
                    <a:p>
                      <a:pPr algn="ctr" fontAlgn="ctr"/>
                      <a:r>
                        <a:rPr lang="ru-RU" sz="1000" b="0" i="0" u="none" strike="noStrike">
                          <a:solidFill>
                            <a:srgbClr val="000000"/>
                          </a:solidFill>
                          <a:effectLst/>
                          <a:latin typeface="Calibri" charset="0"/>
                        </a:rPr>
                        <a:t>57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7</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59</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n-US" sz="1000" b="0" i="0" u="none" strike="noStrike">
                          <a:solidFill>
                            <a:srgbClr val="000000"/>
                          </a:solidFill>
                          <a:effectLst/>
                          <a:latin typeface="Calibri" charset="0"/>
                        </a:rPr>
                        <a:t>5</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a:solidFill>
                            <a:srgbClr val="000000"/>
                          </a:solidFill>
                          <a:effectLst/>
                          <a:latin typeface="Calibri" charset="0"/>
                        </a:rPr>
                        <a:t>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is-IS" sz="1000" b="0" i="0" u="none" strike="noStrike" dirty="0">
                          <a:solidFill>
                            <a:srgbClr val="000000"/>
                          </a:solidFill>
                          <a:effectLst/>
                          <a:latin typeface="Calibri" charset="0"/>
                        </a:rPr>
                        <a:t>62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is-IS" sz="1000" b="0" i="0" u="none" strike="noStrike" dirty="0">
                          <a:solidFill>
                            <a:srgbClr val="000000"/>
                          </a:solidFill>
                          <a:effectLst/>
                          <a:latin typeface="Calibri" charset="0"/>
                        </a:rPr>
                        <a:t>2</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r>
                        <a:rPr lang="en-US" sz="1000" b="0" i="0" u="none" strike="noStrike" dirty="0">
                          <a:solidFill>
                            <a:srgbClr val="000000"/>
                          </a:solidFill>
                          <a:effectLst/>
                          <a:latin typeface="Calibri" charset="0"/>
                        </a:rPr>
                        <a:t>64</a:t>
                      </a:r>
                    </a:p>
                  </a:txBody>
                  <a:tcPr marL="10319" marR="10319"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xmlns="" val="10007"/>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155903845"/>
              </p:ext>
            </p:extLst>
          </p:nvPr>
        </p:nvGraphicFramePr>
        <p:xfrm>
          <a:off x="3628524" y="123825"/>
          <a:ext cx="2088065" cy="2052320"/>
        </p:xfrm>
        <a:graphic>
          <a:graphicData uri="http://schemas.openxmlformats.org/drawingml/2006/table">
            <a:tbl>
              <a:tblPr/>
              <a:tblGrid>
                <a:gridCol w="417613">
                  <a:extLst>
                    <a:ext uri="{9D8B030D-6E8A-4147-A177-3AD203B41FA5}">
                      <a16:colId xmlns:a16="http://schemas.microsoft.com/office/drawing/2014/main" xmlns="" val="20000"/>
                    </a:ext>
                  </a:extLst>
                </a:gridCol>
                <a:gridCol w="417613">
                  <a:extLst>
                    <a:ext uri="{9D8B030D-6E8A-4147-A177-3AD203B41FA5}">
                      <a16:colId xmlns:a16="http://schemas.microsoft.com/office/drawing/2014/main" xmlns="" val="20001"/>
                    </a:ext>
                  </a:extLst>
                </a:gridCol>
                <a:gridCol w="417613">
                  <a:extLst>
                    <a:ext uri="{9D8B030D-6E8A-4147-A177-3AD203B41FA5}">
                      <a16:colId xmlns:a16="http://schemas.microsoft.com/office/drawing/2014/main" xmlns="" val="20002"/>
                    </a:ext>
                  </a:extLst>
                </a:gridCol>
                <a:gridCol w="417613">
                  <a:extLst>
                    <a:ext uri="{9D8B030D-6E8A-4147-A177-3AD203B41FA5}">
                      <a16:colId xmlns:a16="http://schemas.microsoft.com/office/drawing/2014/main" xmlns="" val="20003"/>
                    </a:ext>
                  </a:extLst>
                </a:gridCol>
                <a:gridCol w="417613">
                  <a:extLst>
                    <a:ext uri="{9D8B030D-6E8A-4147-A177-3AD203B41FA5}">
                      <a16:colId xmlns:a16="http://schemas.microsoft.com/office/drawing/2014/main" xmlns="" val="20004"/>
                    </a:ext>
                  </a:extLst>
                </a:gridCol>
              </a:tblGrid>
              <a:tr h="410464">
                <a:tc>
                  <a:txBody>
                    <a:bodyPr/>
                    <a:lstStyle/>
                    <a:p>
                      <a:pPr algn="ctr" fontAlgn="ctr"/>
                      <a:r>
                        <a:rPr lang="mr-IN" sz="1050" b="0" i="0" u="none" strike="noStrike" dirty="0">
                          <a:solidFill>
                            <a:srgbClr val="FFFFFF"/>
                          </a:solidFill>
                          <a:effectLst/>
                          <a:latin typeface="Calibri" charset="0"/>
                        </a:rPr>
                        <a:t>-9</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fontAlgn="ctr"/>
                      <a:r>
                        <a:rPr lang="is-IS" sz="1050" b="0" i="0" u="none" strike="noStrike" dirty="0">
                          <a:solidFill>
                            <a:srgbClr val="000000"/>
                          </a:solidFill>
                          <a:effectLst/>
                          <a:latin typeface="Calibri" charset="0"/>
                        </a:rPr>
                        <a:t>12</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33C0C"/>
                    </a:solidFill>
                  </a:tcPr>
                </a:tc>
                <a:tc>
                  <a:txBody>
                    <a:bodyPr/>
                    <a:lstStyle/>
                    <a:p>
                      <a:pPr algn="ctr" fontAlgn="ctr"/>
                      <a:r>
                        <a:rPr lang="en-US" sz="1050" b="0" i="0" u="none" strike="noStrike" dirty="0">
                          <a:solidFill>
                            <a:srgbClr val="000000"/>
                          </a:solidFill>
                          <a:effectLst/>
                          <a:latin typeface="Calibri" charset="0"/>
                        </a:rPr>
                        <a:t>5</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ctr"/>
                      <a:r>
                        <a:rPr lang="mr-IN" sz="1050" b="0" i="0" u="none" strike="noStrike" dirty="0">
                          <a:solidFill>
                            <a:srgbClr val="FFFFFF"/>
                          </a:solidFill>
                          <a:effectLst/>
                          <a:latin typeface="Calibri" charset="0"/>
                        </a:rPr>
                        <a:t>-2</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p>
                      <a:pPr algn="ctr" fontAlgn="ctr"/>
                      <a:r>
                        <a:rPr lang="mr-IN" sz="1050" b="0" i="0" u="none" strike="noStrike">
                          <a:solidFill>
                            <a:srgbClr val="FFFFFF"/>
                          </a:solidFill>
                          <a:effectLst/>
                          <a:latin typeface="Calibri" charset="0"/>
                        </a:rPr>
                        <a:t>-6</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xmlns="" val="10000"/>
                  </a:ext>
                </a:extLst>
              </a:tr>
              <a:tr h="410464">
                <a:tc>
                  <a:txBody>
                    <a:bodyPr/>
                    <a:lstStyle/>
                    <a:p>
                      <a:pPr algn="ctr" fontAlgn="ctr"/>
                      <a:r>
                        <a:rPr lang="en-US" sz="1050" b="0" i="0" u="none" strike="noStrike">
                          <a:solidFill>
                            <a:srgbClr val="000000"/>
                          </a:solidFill>
                          <a:effectLst/>
                          <a:latin typeface="Calibri" charset="0"/>
                        </a:rPr>
                        <a:t>1</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fontAlgn="ctr"/>
                      <a:r>
                        <a:rPr lang="en-US" sz="1050" b="0" i="0" u="none" strike="noStrike">
                          <a:solidFill>
                            <a:srgbClr val="000000"/>
                          </a:solidFill>
                          <a:effectLst/>
                          <a:latin typeface="Calibri" charset="0"/>
                        </a:rPr>
                        <a:t>7</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ctr"/>
                      <a:r>
                        <a:rPr lang="mr-IN" sz="1050" b="0" i="0" u="none" strike="noStrike" dirty="0">
                          <a:solidFill>
                            <a:srgbClr val="FFFFFF"/>
                          </a:solidFill>
                          <a:effectLst/>
                          <a:latin typeface="Calibri" charset="0"/>
                        </a:rPr>
                        <a:t>-11</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en-US" sz="1050" b="0" i="0" u="none" strike="noStrike" dirty="0">
                          <a:solidFill>
                            <a:srgbClr val="000000"/>
                          </a:solidFill>
                          <a:effectLst/>
                          <a:latin typeface="Calibri" charset="0"/>
                        </a:rPr>
                        <a:t>4</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r>
                        <a:rPr lang="mr-IN" sz="1050" b="0" i="0" u="none" strike="noStrike">
                          <a:solidFill>
                            <a:srgbClr val="FFFFFF"/>
                          </a:solidFill>
                          <a:effectLst/>
                          <a:latin typeface="Calibri" charset="0"/>
                        </a:rPr>
                        <a:t>-1</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xmlns="" val="10001"/>
                  </a:ext>
                </a:extLst>
              </a:tr>
              <a:tr h="410464">
                <a:tc>
                  <a:txBody>
                    <a:bodyPr/>
                    <a:lstStyle/>
                    <a:p>
                      <a:pPr algn="ctr" fontAlgn="ctr"/>
                      <a:r>
                        <a:rPr lang="mr-IN" sz="1050" b="0" i="0" u="none" strike="noStrike" dirty="0">
                          <a:solidFill>
                            <a:srgbClr val="FFFFFF"/>
                          </a:solidFill>
                          <a:effectLst/>
                          <a:latin typeface="Calibri" charset="0"/>
                        </a:rPr>
                        <a:t>-8</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4CA93"/>
                    </a:solidFill>
                  </a:tcPr>
                </a:tc>
                <a:tc>
                  <a:txBody>
                    <a:bodyPr/>
                    <a:lstStyle/>
                    <a:p>
                      <a:pPr algn="ctr" fontAlgn="ctr"/>
                      <a:r>
                        <a:rPr lang="mr-IN" sz="1050" b="0" i="0" u="none" strike="noStrike">
                          <a:solidFill>
                            <a:srgbClr val="FFFFFF"/>
                          </a:solidFill>
                          <a:effectLst/>
                          <a:latin typeface="Calibri" charset="0"/>
                        </a:rPr>
                        <a:t>-3</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FFB8"/>
                    </a:solidFill>
                  </a:tcPr>
                </a:tc>
                <a:tc>
                  <a:txBody>
                    <a:bodyPr/>
                    <a:lstStyle/>
                    <a:p>
                      <a:pPr algn="ctr" fontAlgn="ctr"/>
                      <a:r>
                        <a:rPr lang="en-US" sz="1050" b="0" i="0" u="none" strike="noStrike" dirty="0">
                          <a:solidFill>
                            <a:srgbClr val="000000"/>
                          </a:solidFill>
                          <a:effectLst/>
                          <a:latin typeface="Calibri" charset="0"/>
                        </a:rPr>
                        <a:t>0</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050" b="0" i="0" u="none" strike="noStrike" dirty="0">
                          <a:solidFill>
                            <a:srgbClr val="000000"/>
                          </a:solidFill>
                          <a:effectLst/>
                          <a:latin typeface="Calibri" charset="0"/>
                        </a:rPr>
                        <a:t>3</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FFFB8"/>
                    </a:solidFill>
                  </a:tcPr>
                </a:tc>
                <a:tc>
                  <a:txBody>
                    <a:bodyPr/>
                    <a:lstStyle/>
                    <a:p>
                      <a:pPr algn="ctr" fontAlgn="ctr"/>
                      <a:r>
                        <a:rPr lang="en-US" sz="1050" b="0" i="0" u="none" strike="noStrike">
                          <a:solidFill>
                            <a:srgbClr val="000000"/>
                          </a:solidFill>
                          <a:effectLst/>
                          <a:latin typeface="Calibri" charset="0"/>
                        </a:rPr>
                        <a:t>8</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4CA93"/>
                    </a:solidFill>
                  </a:tcPr>
                </a:tc>
                <a:extLst>
                  <a:ext uri="{0D108BD9-81ED-4DB2-BD59-A6C34878D82A}">
                    <a16:rowId xmlns:a16="http://schemas.microsoft.com/office/drawing/2014/main" xmlns="" val="10002"/>
                  </a:ext>
                </a:extLst>
              </a:tr>
              <a:tr h="410464">
                <a:tc>
                  <a:txBody>
                    <a:bodyPr/>
                    <a:lstStyle/>
                    <a:p>
                      <a:pPr algn="ctr" fontAlgn="ctr"/>
                      <a:r>
                        <a:rPr lang="en-US" sz="1050" b="0" i="0" u="none" strike="noStrike">
                          <a:solidFill>
                            <a:srgbClr val="000000"/>
                          </a:solidFill>
                          <a:effectLst/>
                          <a:latin typeface="Calibri" charset="0"/>
                        </a:rPr>
                        <a:t>10</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r>
                        <a:rPr lang="mr-IN" sz="1050" b="0" i="0" u="none" strike="noStrike">
                          <a:solidFill>
                            <a:srgbClr val="FFFFFF"/>
                          </a:solidFill>
                          <a:effectLst/>
                          <a:latin typeface="Calibri" charset="0"/>
                        </a:rPr>
                        <a:t>-4</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fontAlgn="ctr"/>
                      <a:r>
                        <a:rPr lang="cs-CZ" sz="1050" b="0" i="0" u="none" strike="noStrike">
                          <a:solidFill>
                            <a:srgbClr val="000000"/>
                          </a:solidFill>
                          <a:effectLst/>
                          <a:latin typeface="Calibri" charset="0"/>
                        </a:rPr>
                        <a:t>11</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algn="ctr" fontAlgn="ctr"/>
                      <a:r>
                        <a:rPr lang="mr-IN" sz="1050" b="0" i="0" u="none" strike="noStrike" dirty="0">
                          <a:solidFill>
                            <a:srgbClr val="FFFFFF"/>
                          </a:solidFill>
                          <a:effectLst/>
                          <a:latin typeface="Calibri" charset="0"/>
                        </a:rPr>
                        <a:t>-7</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ctr"/>
                      <a:r>
                        <a:rPr lang="mr-IN" sz="1050" b="0" i="0" u="none" strike="noStrike" dirty="0">
                          <a:solidFill>
                            <a:srgbClr val="FFFFFF"/>
                          </a:solidFill>
                          <a:effectLst/>
                          <a:latin typeface="Calibri" charset="0"/>
                        </a:rPr>
                        <a:t>-10</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xmlns="" val="10003"/>
                  </a:ext>
                </a:extLst>
              </a:tr>
              <a:tr h="410464">
                <a:tc>
                  <a:txBody>
                    <a:bodyPr/>
                    <a:lstStyle/>
                    <a:p>
                      <a:pPr algn="ctr" fontAlgn="ctr"/>
                      <a:r>
                        <a:rPr lang="en-US" sz="1050" b="0" i="0" u="none" strike="noStrike">
                          <a:solidFill>
                            <a:srgbClr val="000000"/>
                          </a:solidFill>
                          <a:effectLst/>
                          <a:latin typeface="Calibri" charset="0"/>
                        </a:rPr>
                        <a:t>6</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7D31"/>
                    </a:solidFill>
                  </a:tcPr>
                </a:tc>
                <a:tc>
                  <a:txBody>
                    <a:bodyPr/>
                    <a:lstStyle/>
                    <a:p>
                      <a:pPr algn="ctr" fontAlgn="ctr"/>
                      <a:r>
                        <a:rPr lang="mr-IN" sz="1050" b="0" i="0" u="none" strike="noStrike">
                          <a:solidFill>
                            <a:srgbClr val="FFFFFF"/>
                          </a:solidFill>
                          <a:effectLst/>
                          <a:latin typeface="Calibri" charset="0"/>
                        </a:rPr>
                        <a:t>-12</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33C0C"/>
                    </a:solidFill>
                  </a:tcPr>
                </a:tc>
                <a:tc>
                  <a:txBody>
                    <a:bodyPr/>
                    <a:lstStyle/>
                    <a:p>
                      <a:pPr algn="ctr" fontAlgn="ctr"/>
                      <a:r>
                        <a:rPr lang="mr-IN" sz="1050" b="0" i="0" u="none" strike="noStrike">
                          <a:solidFill>
                            <a:srgbClr val="FFFFFF"/>
                          </a:solidFill>
                          <a:effectLst/>
                          <a:latin typeface="Calibri" charset="0"/>
                        </a:rPr>
                        <a:t>-5</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algn="ctr" fontAlgn="ctr"/>
                      <a:r>
                        <a:rPr lang="is-IS" sz="1050" b="0" i="0" u="none" strike="noStrike" dirty="0">
                          <a:solidFill>
                            <a:srgbClr val="000000"/>
                          </a:solidFill>
                          <a:effectLst/>
                          <a:latin typeface="Calibri" charset="0"/>
                        </a:rPr>
                        <a:t>2</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B084"/>
                    </a:solidFill>
                  </a:tcPr>
                </a:tc>
                <a:tc>
                  <a:txBody>
                    <a:bodyPr/>
                    <a:lstStyle/>
                    <a:p>
                      <a:pPr algn="ctr" fontAlgn="ctr"/>
                      <a:r>
                        <a:rPr lang="en-US" sz="1050" b="0" i="0" u="none" strike="noStrike" dirty="0">
                          <a:solidFill>
                            <a:srgbClr val="000000"/>
                          </a:solidFill>
                          <a:effectLst/>
                          <a:latin typeface="Calibri" charset="0"/>
                        </a:rPr>
                        <a:t>9</a:t>
                      </a:r>
                    </a:p>
                  </a:txBody>
                  <a:tcPr marL="10319" marR="10319" marT="127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xmlns="" val="10004"/>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982184992"/>
              </p:ext>
            </p:extLst>
          </p:nvPr>
        </p:nvGraphicFramePr>
        <p:xfrm>
          <a:off x="3640686" y="2362836"/>
          <a:ext cx="2075900" cy="2061208"/>
        </p:xfrm>
        <a:graphic>
          <a:graphicData uri="http://schemas.openxmlformats.org/drawingml/2006/table">
            <a:tbl>
              <a:tblPr/>
              <a:tblGrid>
                <a:gridCol w="518975">
                  <a:extLst>
                    <a:ext uri="{9D8B030D-6E8A-4147-A177-3AD203B41FA5}">
                      <a16:colId xmlns:a16="http://schemas.microsoft.com/office/drawing/2014/main" xmlns="" val="20000"/>
                    </a:ext>
                  </a:extLst>
                </a:gridCol>
                <a:gridCol w="518975">
                  <a:extLst>
                    <a:ext uri="{9D8B030D-6E8A-4147-A177-3AD203B41FA5}">
                      <a16:colId xmlns:a16="http://schemas.microsoft.com/office/drawing/2014/main" xmlns="" val="20001"/>
                    </a:ext>
                  </a:extLst>
                </a:gridCol>
                <a:gridCol w="518975">
                  <a:extLst>
                    <a:ext uri="{9D8B030D-6E8A-4147-A177-3AD203B41FA5}">
                      <a16:colId xmlns:a16="http://schemas.microsoft.com/office/drawing/2014/main" xmlns="" val="20002"/>
                    </a:ext>
                  </a:extLst>
                </a:gridCol>
                <a:gridCol w="518975">
                  <a:extLst>
                    <a:ext uri="{9D8B030D-6E8A-4147-A177-3AD203B41FA5}">
                      <a16:colId xmlns:a16="http://schemas.microsoft.com/office/drawing/2014/main" xmlns="" val="20003"/>
                    </a:ext>
                  </a:extLst>
                </a:gridCol>
              </a:tblGrid>
              <a:tr h="515302">
                <a:tc>
                  <a:txBody>
                    <a:bodyPr/>
                    <a:lstStyle/>
                    <a:p>
                      <a:pPr algn="ctr" fontAlgn="ctr"/>
                      <a:r>
                        <a:rPr lang="en-US" sz="1000" b="0" i="0" u="none" strike="noStrike" dirty="0">
                          <a:solidFill>
                            <a:srgbClr val="000000"/>
                          </a:solidFill>
                          <a:effectLst/>
                          <a:latin typeface="Calibri" charset="0"/>
                        </a:rPr>
                        <a:t>1</a:t>
                      </a:r>
                    </a:p>
                  </a:txBody>
                  <a:tcPr marL="10319" marR="10319" marT="12700" marB="0" anchor="ctr">
                    <a:lnL>
                      <a:noFill/>
                    </a:lnL>
                    <a:lnR>
                      <a:noFill/>
                    </a:lnR>
                    <a:lnT>
                      <a:noFill/>
                    </a:lnT>
                    <a:lnB>
                      <a:noFill/>
                    </a:lnB>
                    <a:solidFill>
                      <a:srgbClr val="FFD966"/>
                    </a:solidFill>
                  </a:tcPr>
                </a:tc>
                <a:tc>
                  <a:txBody>
                    <a:bodyPr/>
                    <a:lstStyle/>
                    <a:p>
                      <a:pPr algn="ctr" fontAlgn="ctr"/>
                      <a:r>
                        <a:rPr lang="mr-IN" sz="1000" b="0" i="0" u="none" strike="noStrike">
                          <a:solidFill>
                            <a:srgbClr val="FFFFFF"/>
                          </a:solidFill>
                          <a:effectLst/>
                          <a:latin typeface="Calibri" charset="0"/>
                        </a:rPr>
                        <a:t>-3</a:t>
                      </a:r>
                    </a:p>
                  </a:txBody>
                  <a:tcPr marL="10319" marR="10319" marT="12700" marB="0" anchor="ctr">
                    <a:lnL>
                      <a:noFill/>
                    </a:lnL>
                    <a:lnR>
                      <a:noFill/>
                    </a:lnR>
                    <a:lnT>
                      <a:noFill/>
                    </a:lnT>
                    <a:lnB>
                      <a:noFill/>
                    </a:lnB>
                    <a:solidFill>
                      <a:srgbClr val="FFFF00"/>
                    </a:solidFill>
                  </a:tcPr>
                </a:tc>
                <a:tc>
                  <a:txBody>
                    <a:bodyPr/>
                    <a:lstStyle/>
                    <a:p>
                      <a:pPr algn="ctr" fontAlgn="ctr"/>
                      <a:r>
                        <a:rPr lang="cs-CZ" sz="1000" b="0" i="0" u="none" strike="noStrike">
                          <a:solidFill>
                            <a:srgbClr val="000000"/>
                          </a:solidFill>
                          <a:effectLst/>
                          <a:latin typeface="Calibri" charset="0"/>
                        </a:rPr>
                        <a:t>11</a:t>
                      </a:r>
                    </a:p>
                  </a:txBody>
                  <a:tcPr marL="10319" marR="10319" marT="12700" marB="0" anchor="ctr">
                    <a:lnL>
                      <a:noFill/>
                    </a:lnL>
                    <a:lnR>
                      <a:noFill/>
                    </a:lnR>
                    <a:lnT>
                      <a:noFill/>
                    </a:lnT>
                    <a:lnB>
                      <a:noFill/>
                    </a:lnB>
                    <a:solidFill>
                      <a:srgbClr val="548235"/>
                    </a:solidFill>
                  </a:tcPr>
                </a:tc>
                <a:tc>
                  <a:txBody>
                    <a:bodyPr/>
                    <a:lstStyle/>
                    <a:p>
                      <a:pPr algn="ctr" fontAlgn="ctr"/>
                      <a:r>
                        <a:rPr lang="mr-IN" sz="1000" b="0" i="0" u="none" strike="noStrike">
                          <a:solidFill>
                            <a:srgbClr val="FFFFFF"/>
                          </a:solidFill>
                          <a:effectLst/>
                          <a:latin typeface="Calibri" charset="0"/>
                        </a:rPr>
                        <a:t>-9</a:t>
                      </a:r>
                    </a:p>
                  </a:txBody>
                  <a:tcPr marL="10319" marR="10319" marT="12700" marB="0" anchor="ctr">
                    <a:lnL>
                      <a:noFill/>
                    </a:lnL>
                    <a:lnR>
                      <a:noFill/>
                    </a:lnR>
                    <a:lnT>
                      <a:noFill/>
                    </a:lnT>
                    <a:lnB>
                      <a:noFill/>
                    </a:lnB>
                    <a:solidFill>
                      <a:srgbClr val="C65911"/>
                    </a:solidFill>
                  </a:tcPr>
                </a:tc>
                <a:extLst>
                  <a:ext uri="{0D108BD9-81ED-4DB2-BD59-A6C34878D82A}">
                    <a16:rowId xmlns:a16="http://schemas.microsoft.com/office/drawing/2014/main" xmlns="" val="10000"/>
                  </a:ext>
                </a:extLst>
              </a:tr>
              <a:tr h="515302">
                <a:tc>
                  <a:txBody>
                    <a:bodyPr/>
                    <a:lstStyle/>
                    <a:p>
                      <a:pPr algn="ctr" fontAlgn="ctr"/>
                      <a:r>
                        <a:rPr lang="mr-IN" sz="1000" b="0" i="0" u="none" strike="noStrike" dirty="0">
                          <a:solidFill>
                            <a:srgbClr val="FFFFFF"/>
                          </a:solidFill>
                          <a:effectLst/>
                          <a:latin typeface="Calibri" charset="0"/>
                        </a:rPr>
                        <a:t>-5</a:t>
                      </a:r>
                    </a:p>
                  </a:txBody>
                  <a:tcPr marL="10319" marR="10319" marT="12700" marB="0" anchor="ctr">
                    <a:lnL>
                      <a:noFill/>
                    </a:lnL>
                    <a:lnR>
                      <a:noFill/>
                    </a:lnR>
                    <a:lnT>
                      <a:noFill/>
                    </a:lnT>
                    <a:lnB>
                      <a:noFill/>
                    </a:lnB>
                    <a:solidFill>
                      <a:srgbClr val="FF62B4"/>
                    </a:solidFill>
                  </a:tcPr>
                </a:tc>
                <a:tc>
                  <a:txBody>
                    <a:bodyPr/>
                    <a:lstStyle/>
                    <a:p>
                      <a:pPr algn="ctr" fontAlgn="ctr"/>
                      <a:r>
                        <a:rPr lang="en-US" sz="1000" b="0" i="0" u="none" strike="noStrike" dirty="0">
                          <a:solidFill>
                            <a:srgbClr val="000000"/>
                          </a:solidFill>
                          <a:effectLst/>
                          <a:latin typeface="Calibri" charset="0"/>
                        </a:rPr>
                        <a:t>7</a:t>
                      </a:r>
                    </a:p>
                  </a:txBody>
                  <a:tcPr marL="10319" marR="10319" marT="12700" marB="0" anchor="ctr">
                    <a:lnL>
                      <a:noFill/>
                    </a:lnL>
                    <a:lnR>
                      <a:noFill/>
                    </a:lnR>
                    <a:lnT>
                      <a:noFill/>
                    </a:lnT>
                    <a:lnB>
                      <a:noFill/>
                    </a:lnB>
                    <a:solidFill>
                      <a:srgbClr val="806000"/>
                    </a:solidFill>
                  </a:tcPr>
                </a:tc>
                <a:tc>
                  <a:txBody>
                    <a:bodyPr/>
                    <a:lstStyle/>
                    <a:p>
                      <a:pPr algn="ctr" fontAlgn="ctr"/>
                      <a:r>
                        <a:rPr lang="mr-IN" sz="1000" b="0" i="0" u="none" strike="noStrike">
                          <a:solidFill>
                            <a:srgbClr val="FFFFFF"/>
                          </a:solidFill>
                          <a:effectLst/>
                          <a:latin typeface="Calibri" charset="0"/>
                        </a:rPr>
                        <a:t>-15</a:t>
                      </a:r>
                    </a:p>
                  </a:txBody>
                  <a:tcPr marL="10319" marR="10319" marT="12700" marB="0" anchor="ctr">
                    <a:lnL>
                      <a:noFill/>
                    </a:lnL>
                    <a:lnR>
                      <a:noFill/>
                    </a:lnR>
                    <a:lnT>
                      <a:noFill/>
                    </a:lnT>
                    <a:lnB>
                      <a:noFill/>
                    </a:lnB>
                    <a:solidFill>
                      <a:srgbClr val="833C0C"/>
                    </a:solidFill>
                  </a:tcPr>
                </a:tc>
                <a:tc>
                  <a:txBody>
                    <a:bodyPr/>
                    <a:lstStyle/>
                    <a:p>
                      <a:pPr algn="ctr" fontAlgn="ctr"/>
                      <a:r>
                        <a:rPr lang="is-IS" sz="1000" b="0" i="0" u="none" strike="noStrike">
                          <a:solidFill>
                            <a:srgbClr val="000000"/>
                          </a:solidFill>
                          <a:effectLst/>
                          <a:latin typeface="Calibri" charset="0"/>
                        </a:rPr>
                        <a:t>13</a:t>
                      </a:r>
                    </a:p>
                  </a:txBody>
                  <a:tcPr marL="10319" marR="10319" marT="12700" marB="0" anchor="ctr">
                    <a:lnL>
                      <a:noFill/>
                    </a:lnL>
                    <a:lnR>
                      <a:noFill/>
                    </a:lnR>
                    <a:lnT>
                      <a:noFill/>
                    </a:lnT>
                    <a:lnB>
                      <a:noFill/>
                    </a:lnB>
                    <a:solidFill>
                      <a:srgbClr val="305496"/>
                    </a:solidFill>
                  </a:tcPr>
                </a:tc>
                <a:extLst>
                  <a:ext uri="{0D108BD9-81ED-4DB2-BD59-A6C34878D82A}">
                    <a16:rowId xmlns:a16="http://schemas.microsoft.com/office/drawing/2014/main" xmlns="" val="10001"/>
                  </a:ext>
                </a:extLst>
              </a:tr>
              <a:tr h="515302">
                <a:tc>
                  <a:txBody>
                    <a:bodyPr/>
                    <a:lstStyle/>
                    <a:p>
                      <a:pPr algn="ctr" fontAlgn="ctr"/>
                      <a:r>
                        <a:rPr lang="mr-IN" sz="1000" b="0" i="0" u="none" strike="noStrike">
                          <a:solidFill>
                            <a:srgbClr val="FFFFFF"/>
                          </a:solidFill>
                          <a:effectLst/>
                          <a:latin typeface="Calibri" charset="0"/>
                        </a:rPr>
                        <a:t>-11</a:t>
                      </a:r>
                    </a:p>
                  </a:txBody>
                  <a:tcPr marL="10319" marR="10319" marT="12700" marB="0" anchor="ctr">
                    <a:lnL>
                      <a:noFill/>
                    </a:lnL>
                    <a:lnR>
                      <a:noFill/>
                    </a:lnR>
                    <a:lnT>
                      <a:noFill/>
                    </a:lnT>
                    <a:lnB>
                      <a:noFill/>
                    </a:lnB>
                    <a:solidFill>
                      <a:srgbClr val="548235"/>
                    </a:solidFill>
                  </a:tcPr>
                </a:tc>
                <a:tc>
                  <a:txBody>
                    <a:bodyPr/>
                    <a:lstStyle/>
                    <a:p>
                      <a:pPr algn="ctr" fontAlgn="ctr"/>
                      <a:r>
                        <a:rPr lang="en-US" sz="1000" b="0" i="0" u="none" strike="noStrike">
                          <a:solidFill>
                            <a:srgbClr val="000000"/>
                          </a:solidFill>
                          <a:effectLst/>
                          <a:latin typeface="Calibri" charset="0"/>
                        </a:rPr>
                        <a:t>9</a:t>
                      </a:r>
                    </a:p>
                  </a:txBody>
                  <a:tcPr marL="10319" marR="10319" marT="12700" marB="0" anchor="ctr">
                    <a:lnL>
                      <a:noFill/>
                    </a:lnL>
                    <a:lnR>
                      <a:noFill/>
                    </a:lnR>
                    <a:lnT>
                      <a:noFill/>
                    </a:lnT>
                    <a:lnB>
                      <a:noFill/>
                    </a:lnB>
                    <a:solidFill>
                      <a:srgbClr val="C65911"/>
                    </a:solidFill>
                  </a:tcPr>
                </a:tc>
                <a:tc>
                  <a:txBody>
                    <a:bodyPr/>
                    <a:lstStyle/>
                    <a:p>
                      <a:pPr algn="ctr" fontAlgn="ctr"/>
                      <a:r>
                        <a:rPr lang="mr-IN" sz="1000" b="0" i="0" u="none" strike="noStrike" dirty="0">
                          <a:solidFill>
                            <a:srgbClr val="FFFFFF"/>
                          </a:solidFill>
                          <a:effectLst/>
                          <a:latin typeface="Calibri" charset="0"/>
                        </a:rPr>
                        <a:t>-1</a:t>
                      </a:r>
                    </a:p>
                  </a:txBody>
                  <a:tcPr marL="10319" marR="10319" marT="12700" marB="0" anchor="ctr">
                    <a:lnL>
                      <a:noFill/>
                    </a:lnL>
                    <a:lnR>
                      <a:noFill/>
                    </a:lnR>
                    <a:lnT>
                      <a:noFill/>
                    </a:lnT>
                    <a:lnB>
                      <a:noFill/>
                    </a:lnB>
                    <a:solidFill>
                      <a:srgbClr val="FFD966"/>
                    </a:solidFill>
                  </a:tcPr>
                </a:tc>
                <a:tc>
                  <a:txBody>
                    <a:bodyPr/>
                    <a:lstStyle/>
                    <a:p>
                      <a:pPr algn="ctr" fontAlgn="ctr"/>
                      <a:r>
                        <a:rPr lang="en-US" sz="1000" b="0" i="0" u="none" strike="noStrike">
                          <a:solidFill>
                            <a:srgbClr val="000000"/>
                          </a:solidFill>
                          <a:effectLst/>
                          <a:latin typeface="Calibri" charset="0"/>
                        </a:rPr>
                        <a:t>3</a:t>
                      </a:r>
                    </a:p>
                  </a:txBody>
                  <a:tcPr marL="10319" marR="10319" marT="12700" marB="0" anchor="ctr">
                    <a:lnL>
                      <a:noFill/>
                    </a:lnL>
                    <a:lnR>
                      <a:noFill/>
                    </a:lnR>
                    <a:lnT>
                      <a:noFill/>
                    </a:lnT>
                    <a:lnB>
                      <a:noFill/>
                    </a:lnB>
                    <a:solidFill>
                      <a:srgbClr val="FFFF00"/>
                    </a:solidFill>
                  </a:tcPr>
                </a:tc>
                <a:extLst>
                  <a:ext uri="{0D108BD9-81ED-4DB2-BD59-A6C34878D82A}">
                    <a16:rowId xmlns:a16="http://schemas.microsoft.com/office/drawing/2014/main" xmlns="" val="10002"/>
                  </a:ext>
                </a:extLst>
              </a:tr>
              <a:tr h="515302">
                <a:tc>
                  <a:txBody>
                    <a:bodyPr/>
                    <a:lstStyle/>
                    <a:p>
                      <a:pPr algn="ctr" fontAlgn="ctr"/>
                      <a:r>
                        <a:rPr lang="en-US" sz="1000" b="0" i="0" u="none" strike="noStrike">
                          <a:solidFill>
                            <a:srgbClr val="000000"/>
                          </a:solidFill>
                          <a:effectLst/>
                          <a:latin typeface="Calibri" charset="0"/>
                        </a:rPr>
                        <a:t>15</a:t>
                      </a:r>
                    </a:p>
                  </a:txBody>
                  <a:tcPr marL="10319" marR="10319" marT="12700" marB="0" anchor="ctr">
                    <a:lnL>
                      <a:noFill/>
                    </a:lnL>
                    <a:lnR>
                      <a:noFill/>
                    </a:lnR>
                    <a:lnT>
                      <a:noFill/>
                    </a:lnT>
                    <a:lnB>
                      <a:noFill/>
                    </a:lnB>
                    <a:solidFill>
                      <a:srgbClr val="833C0C"/>
                    </a:solidFill>
                  </a:tcPr>
                </a:tc>
                <a:tc>
                  <a:txBody>
                    <a:bodyPr/>
                    <a:lstStyle/>
                    <a:p>
                      <a:pPr algn="ctr" fontAlgn="ctr"/>
                      <a:r>
                        <a:rPr lang="mr-IN" sz="1000" b="0" i="0" u="none" strike="noStrike">
                          <a:solidFill>
                            <a:srgbClr val="FFFFFF"/>
                          </a:solidFill>
                          <a:effectLst/>
                          <a:latin typeface="Calibri" charset="0"/>
                        </a:rPr>
                        <a:t>-13</a:t>
                      </a:r>
                    </a:p>
                  </a:txBody>
                  <a:tcPr marL="10319" marR="10319" marT="12700" marB="0" anchor="ctr">
                    <a:lnL>
                      <a:noFill/>
                    </a:lnL>
                    <a:lnR>
                      <a:noFill/>
                    </a:lnR>
                    <a:lnT>
                      <a:noFill/>
                    </a:lnT>
                    <a:lnB>
                      <a:noFill/>
                    </a:lnB>
                    <a:solidFill>
                      <a:srgbClr val="305496"/>
                    </a:solidFill>
                  </a:tcPr>
                </a:tc>
                <a:tc>
                  <a:txBody>
                    <a:bodyPr/>
                    <a:lstStyle/>
                    <a:p>
                      <a:pPr algn="ctr" fontAlgn="ctr"/>
                      <a:r>
                        <a:rPr lang="en-US" sz="1000" b="0" i="0" u="none" strike="noStrike" dirty="0">
                          <a:solidFill>
                            <a:srgbClr val="000000"/>
                          </a:solidFill>
                          <a:effectLst/>
                          <a:latin typeface="Calibri" charset="0"/>
                        </a:rPr>
                        <a:t>5</a:t>
                      </a:r>
                    </a:p>
                  </a:txBody>
                  <a:tcPr marL="10319" marR="10319" marT="12700" marB="0" anchor="ctr">
                    <a:lnL>
                      <a:noFill/>
                    </a:lnL>
                    <a:lnR>
                      <a:noFill/>
                    </a:lnR>
                    <a:lnT>
                      <a:noFill/>
                    </a:lnT>
                    <a:lnB>
                      <a:noFill/>
                    </a:lnB>
                    <a:solidFill>
                      <a:srgbClr val="FF62B4"/>
                    </a:solidFill>
                  </a:tcPr>
                </a:tc>
                <a:tc>
                  <a:txBody>
                    <a:bodyPr/>
                    <a:lstStyle/>
                    <a:p>
                      <a:pPr algn="ctr" fontAlgn="ctr"/>
                      <a:r>
                        <a:rPr lang="mr-IN" sz="1000" b="0" i="0" u="none" strike="noStrike" dirty="0">
                          <a:solidFill>
                            <a:srgbClr val="FFFFFF"/>
                          </a:solidFill>
                          <a:effectLst/>
                          <a:latin typeface="Calibri" charset="0"/>
                        </a:rPr>
                        <a:t>-7</a:t>
                      </a:r>
                    </a:p>
                  </a:txBody>
                  <a:tcPr marL="10319" marR="10319" marT="12700" marB="0" anchor="ctr">
                    <a:lnL>
                      <a:noFill/>
                    </a:lnL>
                    <a:lnR>
                      <a:noFill/>
                    </a:lnR>
                    <a:lnT>
                      <a:noFill/>
                    </a:lnT>
                    <a:lnB>
                      <a:noFill/>
                    </a:lnB>
                    <a:solidFill>
                      <a:srgbClr val="806000"/>
                    </a:solidFill>
                  </a:tcPr>
                </a:tc>
                <a:extLst>
                  <a:ext uri="{0D108BD9-81ED-4DB2-BD59-A6C34878D82A}">
                    <a16:rowId xmlns:a16="http://schemas.microsoft.com/office/drawing/2014/main" xmlns="" val="10003"/>
                  </a:ext>
                </a:extLst>
              </a:tr>
            </a:tbl>
          </a:graphicData>
        </a:graphic>
      </p:graphicFrame>
      <p:pic>
        <p:nvPicPr>
          <p:cNvPr id="12" name="Picture 11" descr="Screen Shot 2018-05-18 at 19.10.43.png"/>
          <p:cNvPicPr>
            <a:picLocks noChangeAspect="1"/>
          </p:cNvPicPr>
          <p:nvPr/>
        </p:nvPicPr>
        <p:blipFill>
          <a:blip r:embed="rId4"/>
          <a:stretch>
            <a:fillRect/>
          </a:stretch>
        </p:blipFill>
        <p:spPr>
          <a:xfrm>
            <a:off x="3631282" y="4627881"/>
            <a:ext cx="2094710" cy="2084439"/>
          </a:xfrm>
          <a:prstGeom prst="rect">
            <a:avLst/>
          </a:prstGeom>
        </p:spPr>
      </p:pic>
    </p:spTree>
    <p:extLst>
      <p:ext uri="{BB962C8B-B14F-4D97-AF65-F5344CB8AC3E}">
        <p14:creationId xmlns:p14="http://schemas.microsoft.com/office/powerpoint/2010/main" val="23825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331" y="238126"/>
            <a:ext cx="2135981" cy="2060575"/>
          </a:xfrm>
        </p:spPr>
        <p:txBody>
          <a:bodyPr anchor="t">
            <a:normAutofit fontScale="90000"/>
          </a:bodyPr>
          <a:lstStyle/>
          <a:p>
            <a:r>
              <a:rPr lang="en-US" sz="2000" dirty="0"/>
              <a:t>If a Magic Square is made of Lego blocks with higher blocks for larger numbers and water is tipped on it what do </a:t>
            </a:r>
            <a:r>
              <a:rPr lang="en-US" sz="2000"/>
              <a:t>you think will happen?</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9881" y="3632200"/>
            <a:ext cx="2796616" cy="2857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9880" y="238125"/>
            <a:ext cx="2796616" cy="3089096"/>
          </a:xfrm>
          <a:prstGeom prst="rect">
            <a:avLst/>
          </a:prstGeom>
        </p:spPr>
      </p:pic>
      <p:sp>
        <p:nvSpPr>
          <p:cNvPr id="7" name="Title 1"/>
          <p:cNvSpPr txBox="1">
            <a:spLocks/>
          </p:cNvSpPr>
          <p:nvPr/>
        </p:nvSpPr>
        <p:spPr>
          <a:xfrm>
            <a:off x="237331" y="2298700"/>
            <a:ext cx="2135981" cy="1333500"/>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Some Magic Squares, like the one in the second photo will hold a lot of water. </a:t>
            </a:r>
          </a:p>
          <a:p>
            <a:endParaRPr lang="en-US" sz="2000" dirty="0"/>
          </a:p>
          <a:p>
            <a:endParaRPr lang="en-US" sz="2000" dirty="0"/>
          </a:p>
        </p:txBody>
      </p:sp>
      <p:sp>
        <p:nvSpPr>
          <p:cNvPr id="8" name="Title 1"/>
          <p:cNvSpPr txBox="1">
            <a:spLocks/>
          </p:cNvSpPr>
          <p:nvPr/>
        </p:nvSpPr>
        <p:spPr>
          <a:xfrm>
            <a:off x="237331" y="3629026"/>
            <a:ext cx="2135981" cy="3076575"/>
          </a:xfrm>
          <a:prstGeom prst="rect">
            <a:avLst/>
          </a:prstGeom>
        </p:spPr>
        <p:txBody>
          <a:bodyPr vert="horz" lIns="91440" tIns="45720" rIns="91440" bIns="45720" rtlCol="0" anchor="t">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If the Magic Square has been made like the Luo Shu square, only larger, it will contain the most number of ponds. It will lead to a greater spread of water. Perhaps if it were a landscape it would lead to less serious flooding, like in the message in the turtle story at the beginning?</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3593" y="1155700"/>
            <a:ext cx="3782012" cy="4648200"/>
          </a:xfrm>
          <a:prstGeom prst="rect">
            <a:avLst/>
          </a:prstGeom>
        </p:spPr>
      </p:pic>
    </p:spTree>
    <p:extLst>
      <p:ext uri="{BB962C8B-B14F-4D97-AF65-F5344CB8AC3E}">
        <p14:creationId xmlns:p14="http://schemas.microsoft.com/office/powerpoint/2010/main" val="85745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365126"/>
            <a:ext cx="8543925" cy="3546475"/>
          </a:xfrm>
        </p:spPr>
        <p:txBody>
          <a:bodyPr anchor="t">
            <a:noAutofit/>
          </a:bodyPr>
          <a:lstStyle/>
          <a:p>
            <a:r>
              <a:rPr lang="en-US" sz="3200" dirty="0"/>
              <a:t>Film clip P4C stimulus:</a:t>
            </a:r>
            <a:br>
              <a:rPr lang="en-US" sz="3200" dirty="0"/>
            </a:br>
            <a:r>
              <a:rPr lang="en-US" sz="3200" dirty="0"/>
              <a:t/>
            </a:r>
            <a:br>
              <a:rPr lang="en-US" sz="3200" dirty="0"/>
            </a:br>
            <a:r>
              <a:rPr lang="en-US" sz="3200" dirty="0"/>
              <a:t> https://</a:t>
            </a:r>
            <a:r>
              <a:rPr lang="en-US" sz="3200" dirty="0" err="1"/>
              <a:t>www.youtube.com</a:t>
            </a:r>
            <a:r>
              <a:rPr lang="en-US" sz="3200" dirty="0"/>
              <a:t>/</a:t>
            </a:r>
            <a:r>
              <a:rPr lang="en-US" sz="3200" dirty="0" err="1"/>
              <a:t>watch?v</a:t>
            </a:r>
            <a:r>
              <a:rPr lang="en-US" sz="3200" dirty="0"/>
              <a:t>=Y8SA0gtSBNs </a:t>
            </a:r>
            <a:br>
              <a:rPr lang="en-US" sz="3200" dirty="0"/>
            </a:br>
            <a:r>
              <a:rPr lang="en-US" sz="3200" dirty="0"/>
              <a:t/>
            </a:r>
            <a:br>
              <a:rPr lang="en-US" sz="3200" dirty="0"/>
            </a:br>
            <a:r>
              <a:rPr lang="en-US" sz="3200" dirty="0"/>
              <a:t>People are still trying to understand Magic Squares. This film shows some patterns created from the Luo Shu Magic Square using 3D graphics.</a:t>
            </a:r>
            <a:br>
              <a:rPr lang="en-US" sz="3200" dirty="0"/>
            </a:br>
            <a:r>
              <a:rPr lang="en-US" sz="3200" dirty="0"/>
              <a:t/>
            </a:r>
            <a:br>
              <a:rPr lang="en-US" sz="3200" dirty="0"/>
            </a:br>
            <a:r>
              <a:rPr lang="en-US" sz="3200" dirty="0"/>
              <a:t>As you watch it, think about what you have been learning about Magic Squares and try to come up with some philosophical questions.</a:t>
            </a:r>
          </a:p>
        </p:txBody>
      </p:sp>
    </p:spTree>
    <p:extLst>
      <p:ext uri="{BB962C8B-B14F-4D97-AF65-F5344CB8AC3E}">
        <p14:creationId xmlns:p14="http://schemas.microsoft.com/office/powerpoint/2010/main" val="753555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0BF066-2A6F-43F7-AB1E-10C9B7AF8E6D}"/>
              </a:ext>
            </a:extLst>
          </p:cNvPr>
          <p:cNvSpPr>
            <a:spLocks noGrp="1"/>
          </p:cNvSpPr>
          <p:nvPr>
            <p:ph type="title"/>
          </p:nvPr>
        </p:nvSpPr>
        <p:spPr>
          <a:xfrm>
            <a:off x="681038" y="235527"/>
            <a:ext cx="8543925" cy="928255"/>
          </a:xfrm>
        </p:spPr>
        <p:txBody>
          <a:bodyPr/>
          <a:lstStyle/>
          <a:p>
            <a:pPr algn="ctr"/>
            <a:r>
              <a:rPr lang="en-GB" dirty="0"/>
              <a:t>Extending The Learning</a:t>
            </a:r>
          </a:p>
        </p:txBody>
      </p:sp>
      <p:pic>
        <p:nvPicPr>
          <p:cNvPr id="5" name="Picture 4">
            <a:extLst>
              <a:ext uri="{FF2B5EF4-FFF2-40B4-BE49-F238E27FC236}">
                <a16:creationId xmlns:a16="http://schemas.microsoft.com/office/drawing/2014/main" xmlns="" id="{D01C9B3E-5AD9-4D5D-BECE-AB100A7F1B5A}"/>
              </a:ext>
            </a:extLst>
          </p:cNvPr>
          <p:cNvPicPr>
            <a:picLocks noChangeAspect="1"/>
          </p:cNvPicPr>
          <p:nvPr/>
        </p:nvPicPr>
        <p:blipFill>
          <a:blip r:embed="rId2"/>
          <a:stretch>
            <a:fillRect/>
          </a:stretch>
        </p:blipFill>
        <p:spPr>
          <a:xfrm>
            <a:off x="2299855" y="1467519"/>
            <a:ext cx="5333994" cy="4951945"/>
          </a:xfrm>
          <a:prstGeom prst="rect">
            <a:avLst/>
          </a:prstGeom>
        </p:spPr>
      </p:pic>
    </p:spTree>
    <p:extLst>
      <p:ext uri="{BB962C8B-B14F-4D97-AF65-F5344CB8AC3E}">
        <p14:creationId xmlns:p14="http://schemas.microsoft.com/office/powerpoint/2010/main" val="762045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4033227"/>
              </p:ext>
            </p:extLst>
          </p:nvPr>
        </p:nvGraphicFramePr>
        <p:xfrm>
          <a:off x="591605" y="1083732"/>
          <a:ext cx="8667762" cy="5191760"/>
        </p:xfrm>
        <a:graphic>
          <a:graphicData uri="http://schemas.openxmlformats.org/drawingml/2006/table">
            <a:tbl>
              <a:tblPr firstRow="1" bandRow="1">
                <a:tableStyleId>{5C22544A-7EE6-4342-B048-85BDC9FD1C3A}</a:tableStyleId>
              </a:tblPr>
              <a:tblGrid>
                <a:gridCol w="456198">
                  <a:extLst>
                    <a:ext uri="{9D8B030D-6E8A-4147-A177-3AD203B41FA5}">
                      <a16:colId xmlns:a16="http://schemas.microsoft.com/office/drawing/2014/main" xmlns="" val="20000"/>
                    </a:ext>
                  </a:extLst>
                </a:gridCol>
                <a:gridCol w="456198">
                  <a:extLst>
                    <a:ext uri="{9D8B030D-6E8A-4147-A177-3AD203B41FA5}">
                      <a16:colId xmlns:a16="http://schemas.microsoft.com/office/drawing/2014/main" xmlns="" val="20001"/>
                    </a:ext>
                  </a:extLst>
                </a:gridCol>
                <a:gridCol w="456198">
                  <a:extLst>
                    <a:ext uri="{9D8B030D-6E8A-4147-A177-3AD203B41FA5}">
                      <a16:colId xmlns:a16="http://schemas.microsoft.com/office/drawing/2014/main" xmlns="" val="20002"/>
                    </a:ext>
                  </a:extLst>
                </a:gridCol>
                <a:gridCol w="456198">
                  <a:extLst>
                    <a:ext uri="{9D8B030D-6E8A-4147-A177-3AD203B41FA5}">
                      <a16:colId xmlns:a16="http://schemas.microsoft.com/office/drawing/2014/main" xmlns="" val="20003"/>
                    </a:ext>
                  </a:extLst>
                </a:gridCol>
                <a:gridCol w="456198">
                  <a:extLst>
                    <a:ext uri="{9D8B030D-6E8A-4147-A177-3AD203B41FA5}">
                      <a16:colId xmlns:a16="http://schemas.microsoft.com/office/drawing/2014/main" xmlns="" val="20004"/>
                    </a:ext>
                  </a:extLst>
                </a:gridCol>
                <a:gridCol w="456198">
                  <a:extLst>
                    <a:ext uri="{9D8B030D-6E8A-4147-A177-3AD203B41FA5}">
                      <a16:colId xmlns:a16="http://schemas.microsoft.com/office/drawing/2014/main" xmlns="" val="20005"/>
                    </a:ext>
                  </a:extLst>
                </a:gridCol>
                <a:gridCol w="456198">
                  <a:extLst>
                    <a:ext uri="{9D8B030D-6E8A-4147-A177-3AD203B41FA5}">
                      <a16:colId xmlns:a16="http://schemas.microsoft.com/office/drawing/2014/main" xmlns="" val="20006"/>
                    </a:ext>
                  </a:extLst>
                </a:gridCol>
                <a:gridCol w="456198">
                  <a:extLst>
                    <a:ext uri="{9D8B030D-6E8A-4147-A177-3AD203B41FA5}">
                      <a16:colId xmlns:a16="http://schemas.microsoft.com/office/drawing/2014/main" xmlns="" val="20007"/>
                    </a:ext>
                  </a:extLst>
                </a:gridCol>
                <a:gridCol w="456198">
                  <a:extLst>
                    <a:ext uri="{9D8B030D-6E8A-4147-A177-3AD203B41FA5}">
                      <a16:colId xmlns:a16="http://schemas.microsoft.com/office/drawing/2014/main" xmlns="" val="20008"/>
                    </a:ext>
                  </a:extLst>
                </a:gridCol>
                <a:gridCol w="456198">
                  <a:extLst>
                    <a:ext uri="{9D8B030D-6E8A-4147-A177-3AD203B41FA5}">
                      <a16:colId xmlns:a16="http://schemas.microsoft.com/office/drawing/2014/main" xmlns="" val="20009"/>
                    </a:ext>
                  </a:extLst>
                </a:gridCol>
                <a:gridCol w="456198">
                  <a:extLst>
                    <a:ext uri="{9D8B030D-6E8A-4147-A177-3AD203B41FA5}">
                      <a16:colId xmlns:a16="http://schemas.microsoft.com/office/drawing/2014/main" xmlns="" val="20010"/>
                    </a:ext>
                  </a:extLst>
                </a:gridCol>
                <a:gridCol w="456198">
                  <a:extLst>
                    <a:ext uri="{9D8B030D-6E8A-4147-A177-3AD203B41FA5}">
                      <a16:colId xmlns:a16="http://schemas.microsoft.com/office/drawing/2014/main" xmlns="" val="20011"/>
                    </a:ext>
                  </a:extLst>
                </a:gridCol>
                <a:gridCol w="456198">
                  <a:extLst>
                    <a:ext uri="{9D8B030D-6E8A-4147-A177-3AD203B41FA5}">
                      <a16:colId xmlns:a16="http://schemas.microsoft.com/office/drawing/2014/main" xmlns="" val="20012"/>
                    </a:ext>
                  </a:extLst>
                </a:gridCol>
                <a:gridCol w="456198">
                  <a:extLst>
                    <a:ext uri="{9D8B030D-6E8A-4147-A177-3AD203B41FA5}">
                      <a16:colId xmlns:a16="http://schemas.microsoft.com/office/drawing/2014/main" xmlns="" val="20013"/>
                    </a:ext>
                  </a:extLst>
                </a:gridCol>
                <a:gridCol w="456198">
                  <a:extLst>
                    <a:ext uri="{9D8B030D-6E8A-4147-A177-3AD203B41FA5}">
                      <a16:colId xmlns:a16="http://schemas.microsoft.com/office/drawing/2014/main" xmlns="" val="20014"/>
                    </a:ext>
                  </a:extLst>
                </a:gridCol>
                <a:gridCol w="456198">
                  <a:extLst>
                    <a:ext uri="{9D8B030D-6E8A-4147-A177-3AD203B41FA5}">
                      <a16:colId xmlns:a16="http://schemas.microsoft.com/office/drawing/2014/main" xmlns="" val="20015"/>
                    </a:ext>
                  </a:extLst>
                </a:gridCol>
                <a:gridCol w="456198">
                  <a:extLst>
                    <a:ext uri="{9D8B030D-6E8A-4147-A177-3AD203B41FA5}">
                      <a16:colId xmlns:a16="http://schemas.microsoft.com/office/drawing/2014/main" xmlns="" val="20016"/>
                    </a:ext>
                  </a:extLst>
                </a:gridCol>
                <a:gridCol w="456198">
                  <a:extLst>
                    <a:ext uri="{9D8B030D-6E8A-4147-A177-3AD203B41FA5}">
                      <a16:colId xmlns:a16="http://schemas.microsoft.com/office/drawing/2014/main" xmlns="" val="20017"/>
                    </a:ext>
                  </a:extLst>
                </a:gridCol>
                <a:gridCol w="456198">
                  <a:extLst>
                    <a:ext uri="{9D8B030D-6E8A-4147-A177-3AD203B41FA5}">
                      <a16:colId xmlns:a16="http://schemas.microsoft.com/office/drawing/2014/main" xmlns="" val="20018"/>
                    </a:ext>
                  </a:extLst>
                </a:gridCol>
              </a:tblGrid>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xmlns="" val="10000"/>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xmlns="" val="10001"/>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xmlns="" val="10002"/>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xmlns="" val="10003"/>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extLst>
                  <a:ext uri="{0D108BD9-81ED-4DB2-BD59-A6C34878D82A}">
                    <a16:rowId xmlns:a16="http://schemas.microsoft.com/office/drawing/2014/main" xmlns="" val="10005"/>
                  </a:ext>
                </a:extLst>
              </a:tr>
              <a:tr h="370840">
                <a:tc>
                  <a:txBody>
                    <a:bodyPr/>
                    <a:lstStyle/>
                    <a:p>
                      <a:endParaRPr lang="en-US">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xmlns="" val="10006"/>
                  </a:ext>
                </a:extLst>
              </a:tr>
              <a:tr h="370840">
                <a:tc>
                  <a:txBody>
                    <a:bodyPr/>
                    <a:lstStyle/>
                    <a:p>
                      <a:endParaRPr lang="en-US">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xmlns="" val="10007"/>
                  </a:ext>
                </a:extLst>
              </a:tr>
              <a:tr h="370840">
                <a:tc>
                  <a:txBody>
                    <a:bodyPr/>
                    <a:lstStyle/>
                    <a:p>
                      <a:endParaRPr lang="en-US">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xmlns="" val="10008"/>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xmlns="" val="10010"/>
                  </a:ext>
                </a:extLst>
              </a:tr>
              <a:tr h="370840">
                <a:tc>
                  <a:txBody>
                    <a:bodyPr/>
                    <a:lstStyle/>
                    <a:p>
                      <a:endParaRPr lang="en-US" dirty="0"/>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2B698"/>
                    </a:solidFill>
                  </a:tcPr>
                </a:tc>
                <a:extLst>
                  <a:ext uri="{0D108BD9-81ED-4DB2-BD59-A6C34878D82A}">
                    <a16:rowId xmlns:a16="http://schemas.microsoft.com/office/drawing/2014/main" xmlns="" val="10011"/>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xmlns="" val="10012"/>
                  </a:ext>
                </a:extLst>
              </a:tr>
              <a:tr h="370840">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bg2"/>
                        </a:solidFill>
                      </a:endParaRPr>
                    </a:p>
                  </a:txBody>
                  <a:tcPr marL="74295" marR="74295">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solidFill>
                          <a:schemeClr val="tx1"/>
                        </a:solidFill>
                      </a:endParaRPr>
                    </a:p>
                  </a:txBody>
                  <a:tcPr marL="74295" marR="74295">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endParaRPr lang="en-US" dirty="0">
                        <a:solidFill>
                          <a:schemeClr val="tx1"/>
                        </a:solidFill>
                      </a:endParaRPr>
                    </a:p>
                  </a:txBody>
                  <a:tcPr marL="74295" marR="7429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xmlns="" val="10013"/>
                  </a:ext>
                </a:extLst>
              </a:tr>
            </a:tbl>
          </a:graphicData>
        </a:graphic>
      </p:graphicFrame>
      <p:sp>
        <p:nvSpPr>
          <p:cNvPr id="6" name="TextBox 5"/>
          <p:cNvSpPr txBox="1"/>
          <p:nvPr/>
        </p:nvSpPr>
        <p:spPr>
          <a:xfrm>
            <a:off x="110067" y="287867"/>
            <a:ext cx="9575800" cy="646331"/>
          </a:xfrm>
          <a:prstGeom prst="rect">
            <a:avLst/>
          </a:prstGeom>
          <a:noFill/>
        </p:spPr>
        <p:txBody>
          <a:bodyPr wrap="square" rtlCol="0">
            <a:spAutoFit/>
          </a:bodyPr>
          <a:lstStyle/>
          <a:p>
            <a:pPr algn="ctr"/>
            <a:r>
              <a:rPr lang="en-US" dirty="0"/>
              <a:t>A </a:t>
            </a:r>
            <a:r>
              <a:rPr lang="en-US" dirty="0" err="1"/>
              <a:t>Geomagic</a:t>
            </a:r>
            <a:r>
              <a:rPr lang="en-US" dirty="0"/>
              <a:t> Square based on Luo Shu. There are solutions to the rows on the right. </a:t>
            </a:r>
          </a:p>
          <a:p>
            <a:pPr algn="ctr"/>
            <a:r>
              <a:rPr lang="en-US" dirty="0"/>
              <a:t>Can you solve the columns or diagonals?</a:t>
            </a:r>
          </a:p>
        </p:txBody>
      </p:sp>
    </p:spTree>
    <p:extLst>
      <p:ext uri="{BB962C8B-B14F-4D97-AF65-F5344CB8AC3E}">
        <p14:creationId xmlns:p14="http://schemas.microsoft.com/office/powerpoint/2010/main" val="123865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1979" y="144709"/>
            <a:ext cx="9734021" cy="1260475"/>
          </a:xfrm>
        </p:spPr>
        <p:txBody>
          <a:bodyPr>
            <a:normAutofit fontScale="90000"/>
          </a:bodyPr>
          <a:lstStyle/>
          <a:p>
            <a:pPr algn="ctr"/>
            <a:r>
              <a:rPr lang="en-GB" dirty="0"/>
              <a:t>A quick way of creating the </a:t>
            </a:r>
            <a:r>
              <a:rPr lang="en-GB" dirty="0" err="1"/>
              <a:t>Luo</a:t>
            </a:r>
            <a:r>
              <a:rPr lang="en-GB" dirty="0"/>
              <a:t> </a:t>
            </a:r>
            <a:r>
              <a:rPr lang="en-GB" dirty="0" err="1"/>
              <a:t>Shu</a:t>
            </a:r>
            <a:r>
              <a:rPr lang="en-GB" dirty="0"/>
              <a:t> Magic Square</a:t>
            </a:r>
          </a:p>
        </p:txBody>
      </p:sp>
      <p:pic>
        <p:nvPicPr>
          <p:cNvPr id="9" name="Picture 8" descr="Screen Shot 2018-05-18 at 11.55.30.png"/>
          <p:cNvPicPr>
            <a:picLocks noChangeAspect="1"/>
          </p:cNvPicPr>
          <p:nvPr/>
        </p:nvPicPr>
        <p:blipFill>
          <a:blip r:embed="rId3"/>
          <a:stretch>
            <a:fillRect/>
          </a:stretch>
        </p:blipFill>
        <p:spPr>
          <a:xfrm>
            <a:off x="0" y="1925782"/>
            <a:ext cx="9906000" cy="45430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 name="Group 5"/>
          <p:cNvGrpSpPr/>
          <p:nvPr/>
        </p:nvGrpSpPr>
        <p:grpSpPr>
          <a:xfrm>
            <a:off x="458710" y="1027906"/>
            <a:ext cx="9279278" cy="5639594"/>
            <a:chOff x="564566" y="1027906"/>
            <a:chExt cx="11420650" cy="5639594"/>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566" y="1127125"/>
              <a:ext cx="11420650" cy="5540375"/>
            </a:xfrm>
            <a:prstGeom prst="rect">
              <a:avLst/>
            </a:prstGeom>
          </p:spPr>
        </p:pic>
        <p:sp>
          <p:nvSpPr>
            <p:cNvPr id="5" name="Rectangle 4"/>
            <p:cNvSpPr/>
            <p:nvPr/>
          </p:nvSpPr>
          <p:spPr>
            <a:xfrm>
              <a:off x="8699500" y="1027906"/>
              <a:ext cx="2819400" cy="19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216694" y="365126"/>
            <a:ext cx="1857375" cy="1704975"/>
          </a:xfrm>
        </p:spPr>
        <p:txBody>
          <a:bodyPr>
            <a:normAutofit/>
          </a:bodyPr>
          <a:lstStyle/>
          <a:p>
            <a:r>
              <a:rPr lang="en-US" sz="2000" dirty="0"/>
              <a:t>Here is how to use this method to make a larger odd numbered Magic Square</a:t>
            </a:r>
          </a:p>
        </p:txBody>
      </p:sp>
    </p:spTree>
    <p:extLst>
      <p:ext uri="{BB962C8B-B14F-4D97-AF65-F5344CB8AC3E}">
        <p14:creationId xmlns:p14="http://schemas.microsoft.com/office/powerpoint/2010/main" val="1847283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212726"/>
            <a:ext cx="8543925" cy="1325563"/>
          </a:xfrm>
        </p:spPr>
        <p:txBody>
          <a:bodyPr/>
          <a:lstStyle/>
          <a:p>
            <a:pPr algn="ctr"/>
            <a:r>
              <a:rPr lang="en-US" dirty="0"/>
              <a:t>The Formula for the Magic Number (Magic Constant) of a Magic Square</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Where: </a:t>
            </a:r>
          </a:p>
          <a:p>
            <a:pPr marL="0" indent="0">
              <a:buNone/>
            </a:pPr>
            <a:r>
              <a:rPr lang="en-US" dirty="0"/>
              <a:t>M = the Magic Constant</a:t>
            </a:r>
          </a:p>
          <a:p>
            <a:pPr marL="0" indent="0">
              <a:buNone/>
            </a:pPr>
            <a:r>
              <a:rPr lang="en-US" dirty="0"/>
              <a:t>n = the order of the Magic Square (number of rows or columns)</a:t>
            </a:r>
          </a:p>
          <a:p>
            <a:pPr marL="0" indent="0">
              <a:buNone/>
            </a:pPr>
            <a:r>
              <a:rPr lang="en-US" dirty="0"/>
              <a:t>n</a:t>
            </a:r>
            <a:r>
              <a:rPr lang="en-US" baseline="30000" dirty="0"/>
              <a:t>2 </a:t>
            </a:r>
            <a:r>
              <a:rPr lang="en-US" dirty="0"/>
              <a:t>= the total number of cells (and numbers) in the Magic Square</a:t>
            </a:r>
            <a:br>
              <a:rPr lang="en-US" dirty="0"/>
            </a:br>
            <a:endParaRPr lang="en-US" dirty="0"/>
          </a:p>
          <a:p>
            <a:pPr marL="0" indent="0">
              <a:buNone/>
            </a:pPr>
            <a:r>
              <a:rPr lang="en-US" b="1" dirty="0"/>
              <a:t>M = n(n</a:t>
            </a:r>
            <a:r>
              <a:rPr lang="en-US" b="1" baseline="30000" dirty="0"/>
              <a:t>2 </a:t>
            </a:r>
            <a:r>
              <a:rPr lang="en-US" b="1" dirty="0"/>
              <a:t>+ 1)/2</a:t>
            </a:r>
          </a:p>
          <a:p>
            <a:pPr marL="0" indent="0">
              <a:buNone/>
            </a:pPr>
            <a:r>
              <a:rPr lang="en-US" sz="800" baseline="30000" dirty="0"/>
              <a:t> </a:t>
            </a:r>
          </a:p>
          <a:p>
            <a:pPr marL="0" indent="0">
              <a:buNone/>
            </a:pPr>
            <a:r>
              <a:rPr lang="en-US" dirty="0"/>
              <a:t>Example: Luo Shu Magic Square:</a:t>
            </a:r>
          </a:p>
          <a:p>
            <a:pPr marL="0" indent="0">
              <a:buNone/>
            </a:pPr>
            <a:endParaRPr lang="en-US" dirty="0"/>
          </a:p>
          <a:p>
            <a:pPr marL="0" indent="0">
              <a:buNone/>
            </a:pPr>
            <a:r>
              <a:rPr lang="en-US" dirty="0"/>
              <a:t>M = 3(9 + 1) = 10/2 = 5</a:t>
            </a:r>
          </a:p>
        </p:txBody>
      </p:sp>
    </p:spTree>
    <p:extLst>
      <p:ext uri="{BB962C8B-B14F-4D97-AF65-F5344CB8AC3E}">
        <p14:creationId xmlns:p14="http://schemas.microsoft.com/office/powerpoint/2010/main" val="1003795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6219</TotalTime>
  <Words>4753</Words>
  <Application>Microsoft Office PowerPoint</Application>
  <PresentationFormat>A4 Paper (210x297 mm)</PresentationFormat>
  <Paragraphs>2505</Paragraphs>
  <Slides>50</Slides>
  <Notes>35</Notes>
  <HiddenSlides>3</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Fair and Square   What can we learn from Magic, Latin  and Vedic number squares?</vt:lpstr>
      <vt:lpstr>PowerPoint Presentation</vt:lpstr>
      <vt:lpstr>Latin Squares made from 4, 5 and 6</vt:lpstr>
      <vt:lpstr>PowerPoint Presentation</vt:lpstr>
      <vt:lpstr>How many ways can you arrange the numbers so that the rows, columns and diagonals still add up to 15? (15 is known as the ‘magic constant’.) </vt:lpstr>
      <vt:lpstr>What do you notice about these variations?</vt:lpstr>
      <vt:lpstr>Luo Shu Magic Square  with 5 taken from each number</vt:lpstr>
      <vt:lpstr>What patterns can be found in the Luo Shu Square?</vt:lpstr>
      <vt:lpstr>What patterns can be found in the Luo Shu Square?</vt:lpstr>
      <vt:lpstr>Balancing a magic square,  can it be done? </vt:lpstr>
      <vt:lpstr>Feng Shui Bagua Turn the paper until ‘fire’ is pointing south. Look at the Bagua octagon and the classroom. Do you notice any correspondences? The bagua is also about balancing 8 different areas of life.  </vt:lpstr>
      <vt:lpstr>The one thousand year old Jaina square from Parshvanatha temple in Madhya Pradesh in India. Do you recognise any of the numbers?</vt:lpstr>
      <vt:lpstr>An Islamic magic square from the Shams al-Ma'arif by Ahmed al-Buni 1225CE    Do you recognise any of the numbers in the square?  </vt:lpstr>
      <vt:lpstr>What numerals were being used in Europe at this time?</vt:lpstr>
      <vt:lpstr>How the numbers we use reached Europe.    Fibonacci, from Pisa (which is now in Italy) spent time in North Africa where he learnt about how effective the system of numbers used by the Arabs was. The numbers originally came from India. He published a book in 1202CE and  the numbers  gradually got  taken up  in Europe. </vt:lpstr>
      <vt:lpstr>Srinivasa Ramanujan  (1887 – 1920) </vt:lpstr>
      <vt:lpstr>PowerPoint Presentation</vt:lpstr>
      <vt:lpstr>PowerPoint Presentation</vt:lpstr>
      <vt:lpstr>PowerPoint Presentation</vt:lpstr>
      <vt:lpstr>How many other ways can you find to reach 139 in Ramanujan’s magic square? </vt:lpstr>
      <vt:lpstr>What do you notice about the pattern of the words in this Roman inscription? Does this follow the rules of a magic number square?</vt:lpstr>
      <vt:lpstr>Latin Square</vt:lpstr>
      <vt:lpstr>PowerPoint Presentation</vt:lpstr>
      <vt:lpstr>Look at your school timetable. Notice how it works like a Latin Square (with each teacher and class appearing only once in each time slot on a given day)</vt:lpstr>
      <vt:lpstr>Sudoku 2  Can you fill this  9×9 grid with numbers so that each row, column and 3×3 section (marked in grey or white) contains all of the digits between 1 and 9?</vt:lpstr>
      <vt:lpstr>What do you notice about the numbers in this square?</vt:lpstr>
      <vt:lpstr>Vedic Square</vt:lpstr>
      <vt:lpstr>Making patterns using the Vedic Square   Join all the  1s together using straight lines. Repeat this with other numbers using different coloured crayons. What patterns do you notice? </vt:lpstr>
      <vt:lpstr>PowerPoint Presentation</vt:lpstr>
      <vt:lpstr>The Magic of Magic Squares</vt:lpstr>
      <vt:lpstr>For thousands of years people from different cultures across the world have been trying to understand patterns in nature, the seasons, the climate. Knowing patterns allows people to know when is best to plant or to prepare for winter. Even where to live and how to live. They used numbers, sometimes arranged in structures like Magic Squares, to try to help them. They carved them into temples, some even wore them round their necks. Even though they understood them in different ways they believed that they held power.  Here are some drawings by Jesuit Missionaries from Europe in China in 1668 who were trying to understand the Luo Shu Magic Square by joining up the numbers in different ways.</vt:lpstr>
      <vt:lpstr>Further investigations with Magic Squares. This is a 9 x 9 Magic Square with its digital root numbers (as used in Vedic Squares) in the square below. What do you notice about the number patterns? </vt:lpstr>
      <vt:lpstr>When Magic Squares like this are folded they create a doughnut shape known as a ‘Torus’.  High quality electric transformers are made from these shapes. The ‘harmonious’ shape is very effective for making sure that electrical energy is not wasted. </vt:lpstr>
      <vt:lpstr>PowerPoint Presentation</vt:lpstr>
      <vt:lpstr>What do you notice about these numbers?  What do you think they represent? </vt:lpstr>
      <vt:lpstr>In 587 CE Varahamihira from India described a magic square for making perfumes.   Each cell in the square represents a different ingredient and each number gives the proportion of the ingredient.   A different perfume is created by adding the given volume of each of the four ingredients together along each row, column or diagonal.   What will be the volume of each perfume?</vt:lpstr>
      <vt:lpstr>Here is a 27 x 27 Magic Square with the even numbered squares shaded black. What patterns do you notice? </vt:lpstr>
      <vt:lpstr>This pattern was created on this Magic Square by starting at the top left and colouring in the cells of the numbers that are in their correct sequence in yellow (i.e. 1, 4, 5 etc.). The cells with numbers that go in the opposite direction (from bottom right to top left) are coloured in purple.   Try it with one of the two uncoloured 4 x 4 Magic Squares. </vt:lpstr>
      <vt:lpstr>Now try doing the same thing with this 8 x 8 Magic Square</vt:lpstr>
      <vt:lpstr>Now try doing the same thing with one of these 6 x 6 Magic Squares. This time you will need four different colours and to start looking for numbers going up in sequence starting from each one of the four corner squares.</vt:lpstr>
      <vt:lpstr>Other patterns can be seen when the number in the centre of a Magic Square (with an odd number of rows and columns) is reduced to zero (just as was done with the Luo Shu Magic Square in slide 6).   What do you notice?</vt:lpstr>
      <vt:lpstr>Watch this short film clip on resonance patterns</vt:lpstr>
      <vt:lpstr>Can you find any similarities between any of the Magic Square patterns and the metal plate resonance patterns?</vt:lpstr>
      <vt:lpstr>If a Magic Square is made of Lego blocks with higher blocks for larger numbers and water is tipped on it what do you think will happen?</vt:lpstr>
      <vt:lpstr>Film clip P4C stimulus:   https://www.youtube.com/watch?v=Y8SA0gtSBNs   People are still trying to understand Magic Squares. This film shows some patterns created from the Luo Shu Magic Square using 3D graphics.  As you watch it, think about what you have been learning about Magic Squares and try to come up with some philosophical questions.</vt:lpstr>
      <vt:lpstr>Extending The Learning</vt:lpstr>
      <vt:lpstr>PowerPoint Presentation</vt:lpstr>
      <vt:lpstr>A quick way of creating the Luo Shu Magic Square</vt:lpstr>
      <vt:lpstr>Here is how to use this method to make a larger odd numbered Magic Square</vt:lpstr>
      <vt:lpstr>The Formula for the Magic Number (Magic Constant) of a Magic Square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Hilary Povey</cp:lastModifiedBy>
  <cp:revision>239</cp:revision>
  <cp:lastPrinted>2018-05-24T13:24:39Z</cp:lastPrinted>
  <dcterms:created xsi:type="dcterms:W3CDTF">2018-05-24T13:22:42Z</dcterms:created>
  <dcterms:modified xsi:type="dcterms:W3CDTF">2019-05-26T17:38:59Z</dcterms:modified>
</cp:coreProperties>
</file>